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8" r:id="rId1"/>
  </p:sldMasterIdLst>
  <p:sldIdLst>
    <p:sldId id="264" r:id="rId2"/>
    <p:sldId id="256" r:id="rId3"/>
    <p:sldId id="273" r:id="rId4"/>
    <p:sldId id="262" r:id="rId5"/>
    <p:sldId id="263" r:id="rId6"/>
    <p:sldId id="261" r:id="rId7"/>
    <p:sldId id="258" r:id="rId8"/>
    <p:sldId id="259" r:id="rId9"/>
    <p:sldId id="260" r:id="rId10"/>
    <p:sldId id="272" r:id="rId11"/>
    <p:sldId id="276" r:id="rId12"/>
    <p:sldId id="265" r:id="rId13"/>
    <p:sldId id="266" r:id="rId14"/>
    <p:sldId id="271" r:id="rId15"/>
    <p:sldId id="270" r:id="rId16"/>
    <p:sldId id="267" r:id="rId17"/>
    <p:sldId id="268" r:id="rId18"/>
    <p:sldId id="269" r:id="rId19"/>
    <p:sldId id="277" r:id="rId20"/>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uk-UA"/>
              <a:t>Зразок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5A54C6E3-15AF-411A-AAF4-E89B3472DEB1}" type="datetimeFigureOut">
              <a:rPr lang="uk-UA" smtClean="0"/>
              <a:t>24.04.2026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3149766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Зразок заголовка</a:t>
            </a:r>
            <a:endParaRPr lang="en-US" dirty="0"/>
          </a:p>
        </p:txBody>
      </p:sp>
      <p:sp>
        <p:nvSpPr>
          <p:cNvPr id="3" name="Content Placeholder 2"/>
          <p:cNvSpPr>
            <a:spLocks noGrp="1"/>
          </p:cNvSpPr>
          <p:nvPr>
            <p:ph idx="1"/>
          </p:nvPr>
        </p:nvSpPr>
        <p:spPr/>
        <p:txBody>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5A54C6E3-15AF-411A-AAF4-E89B3472DEB1}" type="datetimeFigureOut">
              <a:rPr lang="uk-UA" smtClean="0"/>
              <a:t>24.04.2026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1254851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uk-UA"/>
              <a:t>Зразок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Редагувати стиль зразка тексту</a:t>
            </a:r>
          </a:p>
        </p:txBody>
      </p:sp>
      <p:sp>
        <p:nvSpPr>
          <p:cNvPr id="4" name="Date Placeholder 3"/>
          <p:cNvSpPr>
            <a:spLocks noGrp="1"/>
          </p:cNvSpPr>
          <p:nvPr>
            <p:ph type="dt" sz="half" idx="10"/>
          </p:nvPr>
        </p:nvSpPr>
        <p:spPr/>
        <p:txBody>
          <a:bodyPr/>
          <a:lstStyle/>
          <a:p>
            <a:fld id="{5A54C6E3-15AF-411A-AAF4-E89B3472DEB1}" type="datetimeFigureOut">
              <a:rPr lang="uk-UA" smtClean="0"/>
              <a:t>24.04.2026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2413025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Зразок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5A54C6E3-15AF-411A-AAF4-E89B3472DEB1}" type="datetimeFigureOut">
              <a:rPr lang="uk-UA" smtClean="0"/>
              <a:t>24.04.2026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919548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uk-UA"/>
              <a:t>Зразок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Редагувати стиль зразка тексту</a:t>
            </a:r>
          </a:p>
        </p:txBody>
      </p:sp>
      <p:sp>
        <p:nvSpPr>
          <p:cNvPr id="4" name="Content Placeholder 3"/>
          <p:cNvSpPr>
            <a:spLocks noGrp="1"/>
          </p:cNvSpPr>
          <p:nvPr>
            <p:ph sz="half" idx="2"/>
          </p:nvPr>
        </p:nvSpPr>
        <p:spPr>
          <a:xfrm>
            <a:off x="839788" y="2505075"/>
            <a:ext cx="5157787" cy="3684588"/>
          </a:xfrm>
        </p:spPr>
        <p:txBody>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Редагувати стиль зразка тексту</a:t>
            </a:r>
          </a:p>
        </p:txBody>
      </p:sp>
      <p:sp>
        <p:nvSpPr>
          <p:cNvPr id="6" name="Content Placeholder 5"/>
          <p:cNvSpPr>
            <a:spLocks noGrp="1"/>
          </p:cNvSpPr>
          <p:nvPr>
            <p:ph sz="quarter" idx="4"/>
          </p:nvPr>
        </p:nvSpPr>
        <p:spPr>
          <a:xfrm>
            <a:off x="6172200" y="2505075"/>
            <a:ext cx="5183188" cy="3684588"/>
          </a:xfrm>
        </p:spPr>
        <p:txBody>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5A54C6E3-15AF-411A-AAF4-E89B3472DEB1}" type="datetimeFigureOut">
              <a:rPr lang="uk-UA" smtClean="0"/>
              <a:t>24.04.2026</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3316669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Зразок заголовка</a:t>
            </a:r>
            <a:endParaRPr lang="en-US" dirty="0"/>
          </a:p>
        </p:txBody>
      </p:sp>
      <p:sp>
        <p:nvSpPr>
          <p:cNvPr id="3" name="Date Placeholder 2"/>
          <p:cNvSpPr>
            <a:spLocks noGrp="1"/>
          </p:cNvSpPr>
          <p:nvPr>
            <p:ph type="dt" sz="half" idx="10"/>
          </p:nvPr>
        </p:nvSpPr>
        <p:spPr/>
        <p:txBody>
          <a:bodyPr/>
          <a:lstStyle/>
          <a:p>
            <a:fld id="{5A54C6E3-15AF-411A-AAF4-E89B3472DEB1}" type="datetimeFigureOut">
              <a:rPr lang="uk-UA" smtClean="0"/>
              <a:t>24.04.2026</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543654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4C6E3-15AF-411A-AAF4-E89B3472DEB1}" type="datetimeFigureOut">
              <a:rPr lang="uk-UA" smtClean="0"/>
              <a:t>24.04.2026</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2973155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uk-UA"/>
              <a:t>Зразок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Редагувати стиль зразка тексту</a:t>
            </a:r>
          </a:p>
        </p:txBody>
      </p:sp>
      <p:sp>
        <p:nvSpPr>
          <p:cNvPr id="5" name="Date Placeholder 4"/>
          <p:cNvSpPr>
            <a:spLocks noGrp="1"/>
          </p:cNvSpPr>
          <p:nvPr>
            <p:ph type="dt" sz="half" idx="10"/>
          </p:nvPr>
        </p:nvSpPr>
        <p:spPr/>
        <p:txBody>
          <a:bodyPr/>
          <a:lstStyle/>
          <a:p>
            <a:fld id="{5A54C6E3-15AF-411A-AAF4-E89B3472DEB1}" type="datetimeFigureOut">
              <a:rPr lang="uk-UA" smtClean="0"/>
              <a:t>24.04.2026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84649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uk-UA"/>
              <a:t>Зразок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Редагувати стиль зразка тексту</a:t>
            </a:r>
          </a:p>
        </p:txBody>
      </p:sp>
      <p:sp>
        <p:nvSpPr>
          <p:cNvPr id="5" name="Date Placeholder 4"/>
          <p:cNvSpPr>
            <a:spLocks noGrp="1"/>
          </p:cNvSpPr>
          <p:nvPr>
            <p:ph type="dt" sz="half" idx="10"/>
          </p:nvPr>
        </p:nvSpPr>
        <p:spPr/>
        <p:txBody>
          <a:bodyPr/>
          <a:lstStyle/>
          <a:p>
            <a:fld id="{5A54C6E3-15AF-411A-AAF4-E89B3472DEB1}" type="datetimeFigureOut">
              <a:rPr lang="uk-UA" smtClean="0"/>
              <a:t>24.04.2026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516264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Зразок заголовка</a:t>
            </a:r>
            <a:endParaRPr lang="en-US" dirty="0"/>
          </a:p>
        </p:txBody>
      </p:sp>
      <p:sp>
        <p:nvSpPr>
          <p:cNvPr id="3" name="Vertical Text Placeholder 2"/>
          <p:cNvSpPr>
            <a:spLocks noGrp="1"/>
          </p:cNvSpPr>
          <p:nvPr>
            <p:ph type="body" orient="vert" idx="1"/>
          </p:nvPr>
        </p:nvSpPr>
        <p:spPr/>
        <p:txBody>
          <a:bodyPr vert="eaVert"/>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5A54C6E3-15AF-411A-AAF4-E89B3472DEB1}" type="datetimeFigureOut">
              <a:rPr lang="uk-UA" smtClean="0"/>
              <a:t>24.04.2026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1439485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uk-UA"/>
              <a:t>Зразок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5A54C6E3-15AF-411A-AAF4-E89B3472DEB1}" type="datetimeFigureOut">
              <a:rPr lang="uk-UA" smtClean="0"/>
              <a:t>24.04.2026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76CF33D1-41D6-4D5D-AE97-E326CCB67ED7}" type="slidenum">
              <a:rPr lang="uk-UA" smtClean="0"/>
              <a:t>‹№›</a:t>
            </a:fld>
            <a:endParaRPr lang="uk-UA"/>
          </a:p>
        </p:txBody>
      </p:sp>
    </p:spTree>
    <p:extLst>
      <p:ext uri="{BB962C8B-B14F-4D97-AF65-F5344CB8AC3E}">
        <p14:creationId xmlns:p14="http://schemas.microsoft.com/office/powerpoint/2010/main" val="346450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Зразок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Редагувати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54C6E3-15AF-411A-AAF4-E89B3472DEB1}" type="datetimeFigureOut">
              <a:rPr lang="uk-UA" smtClean="0"/>
              <a:t>24.04.2026</a:t>
            </a:fld>
            <a:endParaRPr lang="uk-U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CF33D1-41D6-4D5D-AE97-E326CCB67ED7}" type="slidenum">
              <a:rPr lang="uk-UA" smtClean="0"/>
              <a:t>‹№›</a:t>
            </a:fld>
            <a:endParaRPr lang="uk-UA"/>
          </a:p>
        </p:txBody>
      </p:sp>
    </p:spTree>
    <p:extLst>
      <p:ext uri="{BB962C8B-B14F-4D97-AF65-F5344CB8AC3E}">
        <p14:creationId xmlns:p14="http://schemas.microsoft.com/office/powerpoint/2010/main" val="3894498393"/>
      </p:ext>
    </p:extLst>
  </p:cSld>
  <p:clrMap bg1="dk1" tx1="lt1" bg2="dk2" tx2="lt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oleObject" Target="../embeddings/oleObject3.bin"/><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oleObject" Target="../embeddings/oleObject5.bin"/><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oleObject" Target="../embeddings/oleObject6.bin"/><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oleObject" Target="../embeddings/oleObject7.bin"/></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0638" y="365126"/>
            <a:ext cx="10162380" cy="2364219"/>
          </a:xfrm>
        </p:spPr>
        <p:txBody>
          <a:bodyPr>
            <a:normAutofit fontScale="90000"/>
          </a:bodyPr>
          <a:lstStyle/>
          <a:p>
            <a:pPr algn="ctr"/>
            <a:r>
              <a:rPr lang="uk-UA" altLang="uk-UA" sz="3200" b="1" dirty="0">
                <a:latin typeface="Times New Roman" panose="02020603050405020304" pitchFamily="18" charset="0"/>
                <a:cs typeface="Times New Roman" panose="02020603050405020304" pitchFamily="18" charset="0"/>
              </a:rPr>
              <a:t>Архівний відділ </a:t>
            </a:r>
            <a:r>
              <a:rPr lang="uk-UA" altLang="uk-UA" sz="3200" b="1" dirty="0" err="1">
                <a:latin typeface="Times New Roman" panose="02020603050405020304" pitchFamily="18" charset="0"/>
                <a:cs typeface="Times New Roman" panose="02020603050405020304" pitchFamily="18" charset="0"/>
              </a:rPr>
              <a:t>Старокостянтинівської</a:t>
            </a:r>
            <a:r>
              <a:rPr lang="uk-UA" altLang="uk-UA" sz="3200" b="1" dirty="0">
                <a:latin typeface="Times New Roman" panose="02020603050405020304" pitchFamily="18" charset="0"/>
                <a:cs typeface="Times New Roman" panose="02020603050405020304" pitchFamily="18" charset="0"/>
              </a:rPr>
              <a:t> міської ради</a:t>
            </a:r>
            <a:br>
              <a:rPr lang="uk-UA" altLang="uk-UA" sz="3200" b="1" dirty="0">
                <a:latin typeface="Times New Roman" panose="02020603050405020304" pitchFamily="18" charset="0"/>
                <a:cs typeface="Times New Roman" panose="02020603050405020304" pitchFamily="18" charset="0"/>
              </a:rPr>
            </a:br>
            <a:r>
              <a:rPr lang="uk-UA" altLang="uk-UA" sz="3200" b="1" dirty="0">
                <a:latin typeface="Times New Roman" panose="02020603050405020304" pitchFamily="18" charset="0"/>
                <a:cs typeface="Times New Roman" panose="02020603050405020304" pitchFamily="18" charset="0"/>
              </a:rPr>
              <a:t>Онлайн-виставка архівних документів </a:t>
            </a:r>
            <a:br>
              <a:rPr lang="uk-UA" altLang="uk-UA" sz="3200" b="1" dirty="0">
                <a:latin typeface="Times New Roman" panose="02020603050405020304" pitchFamily="18" charset="0"/>
                <a:cs typeface="Times New Roman" panose="02020603050405020304" pitchFamily="18" charset="0"/>
              </a:rPr>
            </a:br>
            <a:r>
              <a:rPr lang="uk-UA" altLang="uk-UA" sz="3200" b="1" i="1" dirty="0">
                <a:latin typeface="Times New Roman" panose="02020603050405020304" pitchFamily="18" charset="0"/>
                <a:cs typeface="Times New Roman" panose="02020603050405020304" pitchFamily="18" charset="0"/>
              </a:rPr>
              <a:t>«Чорнобиль: трагедія, подвиг, </a:t>
            </a:r>
            <a:r>
              <a:rPr lang="uk-UA" altLang="uk-UA" sz="3200" b="1" i="1" dirty="0" err="1">
                <a:latin typeface="Times New Roman" panose="02020603050405020304" pitchFamily="18" charset="0"/>
                <a:cs typeface="Times New Roman" panose="02020603050405020304" pitchFamily="18" charset="0"/>
              </a:rPr>
              <a:t>пам</a:t>
            </a:r>
            <a:r>
              <a:rPr lang="en-US" altLang="uk-UA" sz="3200" b="1" i="1" dirty="0">
                <a:latin typeface="Times New Roman" panose="02020603050405020304" pitchFamily="18" charset="0"/>
                <a:cs typeface="Times New Roman" panose="02020603050405020304" pitchFamily="18" charset="0"/>
              </a:rPr>
              <a:t>’</a:t>
            </a:r>
            <a:r>
              <a:rPr lang="uk-UA" altLang="uk-UA" sz="3200" b="1" i="1" dirty="0">
                <a:latin typeface="Times New Roman" panose="02020603050405020304" pitchFamily="18" charset="0"/>
                <a:cs typeface="Times New Roman" panose="02020603050405020304" pitchFamily="18" charset="0"/>
              </a:rPr>
              <a:t>ять</a:t>
            </a:r>
            <a:r>
              <a:rPr lang="uk-UA" altLang="uk-UA" sz="3200" b="1" i="1" dirty="0">
                <a:solidFill>
                  <a:schemeClr val="tx1">
                    <a:lumMod val="75000"/>
                  </a:schemeClr>
                </a:solidFill>
                <a:latin typeface="Times New Roman" panose="02020603050405020304" pitchFamily="18" charset="0"/>
                <a:cs typeface="Times New Roman" panose="02020603050405020304" pitchFamily="18" charset="0"/>
              </a:rPr>
              <a:t>»</a:t>
            </a:r>
            <a:br>
              <a:rPr lang="uk-UA" altLang="uk-UA" sz="3200" b="1" i="1" dirty="0">
                <a:solidFill>
                  <a:schemeClr val="tx1">
                    <a:lumMod val="75000"/>
                  </a:schemeClr>
                </a:solidFill>
                <a:latin typeface="Times New Roman" panose="02020603050405020304" pitchFamily="18" charset="0"/>
                <a:cs typeface="Times New Roman" panose="02020603050405020304" pitchFamily="18" charset="0"/>
              </a:rPr>
            </a:br>
            <a:r>
              <a:rPr lang="uk-UA" altLang="uk-UA" sz="3200" b="1" i="1" dirty="0">
                <a:solidFill>
                  <a:schemeClr val="tx1">
                    <a:lumMod val="95000"/>
                  </a:schemeClr>
                </a:solidFill>
                <a:latin typeface="Times New Roman" panose="02020603050405020304" pitchFamily="18" charset="0"/>
                <a:cs typeface="Times New Roman" panose="02020603050405020304" pitchFamily="18" charset="0"/>
              </a:rPr>
              <a:t>(з</a:t>
            </a:r>
            <a:r>
              <a:rPr lang="uk-UA" altLang="uk-UA" sz="3200" b="1" dirty="0">
                <a:solidFill>
                  <a:schemeClr val="tx1">
                    <a:lumMod val="95000"/>
                  </a:schemeClr>
                </a:solidFill>
                <a:latin typeface="Times New Roman" panose="02020603050405020304" pitchFamily="18" charset="0"/>
                <a:cs typeface="Times New Roman" panose="02020603050405020304" pitchFamily="18" charset="0"/>
              </a:rPr>
              <a:t> </a:t>
            </a:r>
            <a:r>
              <a:rPr lang="uk-UA" altLang="uk-UA" sz="3200" b="1" dirty="0">
                <a:latin typeface="Times New Roman" panose="02020603050405020304" pitchFamily="18" charset="0"/>
                <a:cs typeface="Times New Roman" panose="02020603050405020304" pitchFamily="18" charset="0"/>
              </a:rPr>
              <a:t>нагоди від</a:t>
            </a:r>
            <a:r>
              <a:rPr lang="uk-UA" altLang="uk-UA" sz="3200" b="1" dirty="0">
                <a:solidFill>
                  <a:schemeClr val="tx1">
                    <a:lumMod val="95000"/>
                  </a:schemeClr>
                </a:solidFill>
                <a:latin typeface="Times New Roman" panose="02020603050405020304" pitchFamily="18" charset="0"/>
                <a:cs typeface="Times New Roman" panose="02020603050405020304" pitchFamily="18" charset="0"/>
              </a:rPr>
              <a:t>зна</a:t>
            </a:r>
            <a:r>
              <a:rPr lang="uk-UA" altLang="uk-UA" sz="3200" b="1" dirty="0">
                <a:latin typeface="Times New Roman" panose="02020603050405020304" pitchFamily="18" charset="0"/>
                <a:cs typeface="Times New Roman" panose="02020603050405020304" pitchFamily="18" charset="0"/>
              </a:rPr>
              <a:t>чення 40-х роковин Чорнобильської катастрофи) </a:t>
            </a:r>
            <a:br>
              <a:rPr lang="uk-UA" altLang="uk-UA" sz="3200" b="1" dirty="0">
                <a:latin typeface="Times New Roman" panose="02020603050405020304" pitchFamily="18" charset="0"/>
                <a:cs typeface="Times New Roman" panose="02020603050405020304" pitchFamily="18" charset="0"/>
              </a:rPr>
            </a:br>
            <a:endParaRPr lang="uk-UA" sz="3200" dirty="0">
              <a:solidFill>
                <a:schemeClr val="tx1">
                  <a:lumMod val="75000"/>
                </a:schemeClr>
              </a:solidFill>
            </a:endParaRPr>
          </a:p>
        </p:txBody>
      </p:sp>
      <p:pic>
        <p:nvPicPr>
          <p:cNvPr id="4" name="Picture 3" descr="C:\Users\1\Desktop\gerb_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399" y="365126"/>
            <a:ext cx="1011238"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7627" y="2369127"/>
            <a:ext cx="8081100" cy="4364182"/>
          </a:xfrm>
          <a:prstGeom prst="rect">
            <a:avLst/>
          </a:prstGeom>
        </p:spPr>
      </p:pic>
    </p:spTree>
    <p:extLst>
      <p:ext uri="{BB962C8B-B14F-4D97-AF65-F5344CB8AC3E}">
        <p14:creationId xmlns:p14="http://schemas.microsoft.com/office/powerpoint/2010/main" val="3490630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dirty="0"/>
          </a:p>
        </p:txBody>
      </p:sp>
      <p:sp>
        <p:nvSpPr>
          <p:cNvPr id="3" name="Підзаголовок 2"/>
          <p:cNvSpPr>
            <a:spLocks noGrp="1"/>
          </p:cNvSpPr>
          <p:nvPr>
            <p:ph type="subTitle" idx="1"/>
          </p:nvPr>
        </p:nvSpPr>
        <p:spPr/>
        <p:txBody>
          <a:bodyPr/>
          <a:lstStyle/>
          <a:p>
            <a:endParaRPr lang="uk-UA"/>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176"/>
            <a:ext cx="12192000" cy="6862354"/>
          </a:xfrm>
          <a:prstGeom prst="rect">
            <a:avLst/>
          </a:prstGeom>
        </p:spPr>
      </p:pic>
    </p:spTree>
    <p:extLst>
      <p:ext uri="{BB962C8B-B14F-4D97-AF65-F5344CB8AC3E}">
        <p14:creationId xmlns:p14="http://schemas.microsoft.com/office/powerpoint/2010/main" val="1622228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235526"/>
            <a:ext cx="9144000" cy="6400801"/>
          </a:xfrm>
          <a:prstGeom prst="rect">
            <a:avLst/>
          </a:prstGeom>
        </p:spPr>
      </p:pic>
    </p:spTree>
    <p:extLst>
      <p:ext uri="{BB962C8B-B14F-4D97-AF65-F5344CB8AC3E}">
        <p14:creationId xmlns:p14="http://schemas.microsoft.com/office/powerpoint/2010/main" val="460582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40182" y="96982"/>
            <a:ext cx="5375563" cy="775854"/>
          </a:xfrm>
        </p:spPr>
        <p:txBody>
          <a:bodyPr>
            <a:normAutofit fontScale="90000"/>
          </a:bodyPr>
          <a:lstStyle/>
          <a:p>
            <a:r>
              <a:rPr lang="uk-UA" sz="2200" b="1" dirty="0">
                <a:latin typeface="Times New Roman" panose="02020603050405020304" pitchFamily="18" charset="0"/>
                <a:cs typeface="Times New Roman" panose="02020603050405020304" pitchFamily="18" charset="0"/>
              </a:rPr>
              <a:t>Чорнобильська катастрофа в цифрах і датах</a:t>
            </a:r>
            <a:br>
              <a:rPr lang="uk-UA" dirty="0"/>
            </a:br>
            <a:endParaRPr lang="uk-UA" dirty="0"/>
          </a:p>
        </p:txBody>
      </p:sp>
      <p:sp>
        <p:nvSpPr>
          <p:cNvPr id="3" name="Місце для вмісту 2"/>
          <p:cNvSpPr>
            <a:spLocks noGrp="1"/>
          </p:cNvSpPr>
          <p:nvPr>
            <p:ph idx="1"/>
          </p:nvPr>
        </p:nvSpPr>
        <p:spPr>
          <a:xfrm>
            <a:off x="124691" y="346363"/>
            <a:ext cx="10889673" cy="5611092"/>
          </a:xfrm>
        </p:spPr>
        <p:txBody>
          <a:bodyPr>
            <a:noAutofit/>
          </a:bodyPr>
          <a:lstStyle/>
          <a:p>
            <a:r>
              <a:rPr lang="uk-UA" sz="1100" b="1" dirty="0">
                <a:latin typeface="Arial" panose="020B0604020202020204" pitchFamily="34" charset="0"/>
                <a:cs typeface="Arial" panose="020B0604020202020204" pitchFamily="34" charset="0"/>
              </a:rPr>
              <a:t>1977 року запустили перший блок Чорнобильської АЕС.</a:t>
            </a:r>
          </a:p>
          <a:p>
            <a:r>
              <a:rPr lang="uk-UA" sz="1100" b="1" dirty="0">
                <a:latin typeface="Arial" panose="020B0604020202020204" pitchFamily="34" charset="0"/>
                <a:cs typeface="Arial" panose="020B0604020202020204" pitchFamily="34" charset="0"/>
              </a:rPr>
              <a:t>2 роки пропрацював четвертий енергоблок ЧАЕС - на повну потужність його запустили 1984 року. Це був “наймолодший” і найсучасніший реактор.</a:t>
            </a:r>
          </a:p>
          <a:p>
            <a:r>
              <a:rPr lang="uk-UA" sz="1100" b="1" dirty="0">
                <a:latin typeface="Arial" panose="020B0604020202020204" pitchFamily="34" charset="0"/>
                <a:cs typeface="Arial" panose="020B0604020202020204" pitchFamily="34" charset="0"/>
              </a:rPr>
              <a:t>2 дні світ нічого не знав про вибух.</a:t>
            </a:r>
          </a:p>
          <a:p>
            <a:r>
              <a:rPr lang="uk-UA" sz="1100" b="1" dirty="0">
                <a:latin typeface="Arial" panose="020B0604020202020204" pitchFamily="34" charset="0"/>
                <a:cs typeface="Arial" panose="020B0604020202020204" pitchFamily="34" charset="0"/>
              </a:rPr>
              <a:t>30 співробітників АЕС загинули внаслідок вибуху або гострої променевої хвороби протягом кількох місяців з моменту аварії.</a:t>
            </a:r>
          </a:p>
          <a:p>
            <a:r>
              <a:rPr lang="uk-UA" sz="1100" b="1" dirty="0">
                <a:latin typeface="Arial" panose="020B0604020202020204" pitchFamily="34" charset="0"/>
                <a:cs typeface="Arial" panose="020B0604020202020204" pitchFamily="34" charset="0"/>
              </a:rPr>
              <a:t>500 тисяч людей померли від радіації, за оцінками незалежних експертів.</a:t>
            </a:r>
          </a:p>
          <a:p>
            <a:r>
              <a:rPr lang="uk-UA" sz="1100" b="1" dirty="0">
                <a:latin typeface="Arial" panose="020B0604020202020204" pitchFamily="34" charset="0"/>
                <a:cs typeface="Arial" panose="020B0604020202020204" pitchFamily="34" charset="0"/>
              </a:rPr>
              <a:t>8,5 мільйонів жителів України, Білорусі, Росії в найближчі дні після аварії отримали значні дози опромінення.</a:t>
            </a:r>
          </a:p>
          <a:p>
            <a:r>
              <a:rPr lang="uk-UA" sz="1100" b="1" dirty="0">
                <a:latin typeface="Arial" panose="020B0604020202020204" pitchFamily="34" charset="0"/>
                <a:cs typeface="Arial" panose="020B0604020202020204" pitchFamily="34" charset="0"/>
              </a:rPr>
              <a:t>90 784 особи було евакуйовано з 81-го населеного пункту України до кінця літа 1986 року. </a:t>
            </a:r>
          </a:p>
          <a:p>
            <a:r>
              <a:rPr lang="uk-UA" sz="1100" b="1" dirty="0">
                <a:latin typeface="Arial" panose="020B0604020202020204" pitchFamily="34" charset="0"/>
                <a:cs typeface="Arial" panose="020B0604020202020204" pitchFamily="34" charset="0"/>
              </a:rPr>
              <a:t>Понад 600 тисяч осіб стали ліквідаторами аварії - боролися з вогнем і розчищали завали.</a:t>
            </a:r>
          </a:p>
          <a:p>
            <a:r>
              <a:rPr lang="uk-UA" sz="1100" b="1" dirty="0">
                <a:latin typeface="Arial" panose="020B0604020202020204" pitchFamily="34" charset="0"/>
                <a:cs typeface="Arial" panose="020B0604020202020204" pitchFamily="34" charset="0"/>
              </a:rPr>
              <a:t>2293 українських міст і селищ із населенням приблизно 2,6 мільйона людей забруднено радіоактивними нуклідами. </a:t>
            </a:r>
          </a:p>
          <a:p>
            <a:r>
              <a:rPr lang="uk-UA" sz="1100" b="1" dirty="0">
                <a:latin typeface="Arial" panose="020B0604020202020204" pitchFamily="34" charset="0"/>
                <a:cs typeface="Arial" panose="020B0604020202020204" pitchFamily="34" charset="0"/>
              </a:rPr>
              <a:t>200 тисяч квадратних кілометрів - на таку територію поширилася дія радіації. Із них 52 тисячі квадратних кілометрів – сільськогосподарські землі. </a:t>
            </a:r>
          </a:p>
          <a:p>
            <a:r>
              <a:rPr lang="uk-UA" sz="1100" b="1" dirty="0">
                <a:latin typeface="Arial" panose="020B0604020202020204" pitchFamily="34" charset="0"/>
                <a:cs typeface="Arial" panose="020B0604020202020204" pitchFamily="34" charset="0"/>
              </a:rPr>
              <a:t>10 днів - з 26 квітня до 6 травня - тривав викид активності з пошкодженого реактора на рівні десятків мільйонів Кюрі на добу, після чого знизився у тисячі разів. Фахівці називають цей період активною стадією </a:t>
            </a:r>
            <a:r>
              <a:rPr lang="uk-UA" sz="1100" b="1" dirty="0" err="1">
                <a:latin typeface="Arial" panose="020B0604020202020204" pitchFamily="34" charset="0"/>
                <a:cs typeface="Arial" panose="020B0604020202020204" pitchFamily="34" charset="0"/>
              </a:rPr>
              <a:t>аваріі</a:t>
            </a:r>
            <a:r>
              <a:rPr lang="uk-UA" sz="1100" b="1" dirty="0">
                <a:latin typeface="Arial" panose="020B0604020202020204" pitchFamily="34" charset="0"/>
                <a:cs typeface="Arial" panose="020B0604020202020204" pitchFamily="34" charset="0"/>
              </a:rPr>
              <a:t>̈.</a:t>
            </a:r>
          </a:p>
          <a:p>
            <a:r>
              <a:rPr lang="uk-UA" sz="1100" b="1" dirty="0">
                <a:latin typeface="Arial" panose="020B0604020202020204" pitchFamily="34" charset="0"/>
                <a:cs typeface="Arial" panose="020B0604020202020204" pitchFamily="34" charset="0"/>
              </a:rPr>
              <a:t>11 тон ядерного палива було викинуто в атмосферу внаслідок аварії на 4-му енергоблоці Чорнобильської АЕС.</a:t>
            </a:r>
          </a:p>
          <a:p>
            <a:r>
              <a:rPr lang="uk-UA" sz="1100" b="1" dirty="0">
                <a:latin typeface="Arial" panose="020B0604020202020204" pitchFamily="34" charset="0"/>
                <a:cs typeface="Arial" panose="020B0604020202020204" pitchFamily="34" charset="0"/>
              </a:rPr>
              <a:t>400 видів тварин, птахів і риб, 1200 видів флори продовжують існувати в “зоні відчуження”, де через істотне та катастрофічне забруднення повітря, ґрунтів і вод заборонено проживати людям.</a:t>
            </a:r>
          </a:p>
          <a:p>
            <a:r>
              <a:rPr lang="uk-UA" sz="1100" b="1" dirty="0">
                <a:latin typeface="Arial" panose="020B0604020202020204" pitchFamily="34" charset="0"/>
                <a:cs typeface="Arial" panose="020B0604020202020204" pitchFamily="34" charset="0"/>
              </a:rPr>
              <a:t>з 26 квітня по жовтень 1986 року Чорнобильська АЕС не працювала. У жовтні 1986-го 1-й і 2-й енергоблоки було знову введено в експлуатацію; у грудні 1987 року відновив роботу 3-й. 4-й енергоблок не запрацював.</a:t>
            </a:r>
          </a:p>
          <a:p>
            <a:r>
              <a:rPr lang="uk-UA" sz="1100" b="1" dirty="0">
                <a:latin typeface="Arial" panose="020B0604020202020204" pitchFamily="34" charset="0"/>
                <a:cs typeface="Arial" panose="020B0604020202020204" pitchFamily="34" charset="0"/>
              </a:rPr>
              <a:t>1991 рік - на 2-му енергоблоці сталася пожежа, внаслідок якої була заблокована робота цього реактора.</a:t>
            </a:r>
          </a:p>
          <a:p>
            <a:r>
              <a:rPr lang="uk-UA" sz="1100" b="1" dirty="0">
                <a:latin typeface="Arial" panose="020B0604020202020204" pitchFamily="34" charset="0"/>
                <a:cs typeface="Arial" panose="020B0604020202020204" pitchFamily="34" charset="0"/>
              </a:rPr>
              <a:t>Грудень 1995 року - підписано меморандум між Україною та країнами “Великої сімки” і Комісією Європейського Союзу, відповідно до якого почалася підготовка програми повного закриття станції. </a:t>
            </a:r>
          </a:p>
          <a:p>
            <a:r>
              <a:rPr lang="uk-UA" sz="1100" b="1" dirty="0">
                <a:latin typeface="Arial" panose="020B0604020202020204" pitchFamily="34" charset="0"/>
                <a:cs typeface="Arial" panose="020B0604020202020204" pitchFamily="34" charset="0"/>
              </a:rPr>
              <a:t>15 грудня 2000 року - Чорнобильську атомну електростанцію </a:t>
            </a:r>
            <a:r>
              <a:rPr lang="uk-UA" sz="1100" b="1" dirty="0" err="1">
                <a:latin typeface="Arial" panose="020B0604020202020204" pitchFamily="34" charset="0"/>
                <a:cs typeface="Arial" panose="020B0604020202020204" pitchFamily="34" charset="0"/>
              </a:rPr>
              <a:t>зупинено</a:t>
            </a:r>
            <a:r>
              <a:rPr lang="uk-UA" sz="1100" b="1" dirty="0">
                <a:latin typeface="Arial" panose="020B0604020202020204" pitchFamily="34" charset="0"/>
                <a:cs typeface="Arial" panose="020B0604020202020204" pitchFamily="34" charset="0"/>
              </a:rPr>
              <a:t> повністю.</a:t>
            </a:r>
          </a:p>
          <a:p>
            <a:r>
              <a:rPr lang="uk-UA" sz="1100" b="1" dirty="0">
                <a:latin typeface="Arial" panose="020B0604020202020204" pitchFamily="34" charset="0"/>
                <a:cs typeface="Arial" panose="020B0604020202020204" pitchFamily="34" charset="0"/>
              </a:rPr>
              <a:t>Вересень 2010-го - закладка фундаменту під новий саркофаг над зруйнованим 4-м енергоблоком, у квітні 2012-го стартувало будівництво арки, що мало накрити “Укриття”, у жовтні 2011 року на майданчику комплексу “Вектор” почалося будівництво Централізованого сховища відпрацьованих джерел іонізуючого випромінювання. </a:t>
            </a:r>
          </a:p>
          <a:p>
            <a:r>
              <a:rPr lang="uk-UA" sz="1100" b="1" dirty="0">
                <a:latin typeface="Arial" panose="020B0604020202020204" pitchFamily="34" charset="0"/>
                <a:cs typeface="Arial" panose="020B0604020202020204" pitchFamily="34" charset="0"/>
              </a:rPr>
              <a:t>29 листопада 2016 року завершили насування арки над 4-м енергоблоком.</a:t>
            </a:r>
          </a:p>
          <a:p>
            <a:r>
              <a:rPr lang="uk-UA" sz="1100" b="1" dirty="0">
                <a:latin typeface="Arial" panose="020B0604020202020204" pitchFamily="34" charset="0"/>
                <a:cs typeface="Arial" panose="020B0604020202020204" pitchFamily="34" charset="0"/>
              </a:rPr>
              <a:t>14 лютого 2025 року російський ударний </a:t>
            </a:r>
            <a:r>
              <a:rPr lang="uk-UA" sz="1100" b="1" dirty="0" err="1">
                <a:latin typeface="Arial" panose="020B0604020202020204" pitchFamily="34" charset="0"/>
                <a:cs typeface="Arial" panose="020B0604020202020204" pitchFamily="34" charset="0"/>
              </a:rPr>
              <a:t>безпілотник</a:t>
            </a:r>
            <a:r>
              <a:rPr lang="uk-UA" sz="1100" b="1" dirty="0">
                <a:latin typeface="Arial" panose="020B0604020202020204" pitchFamily="34" charset="0"/>
                <a:cs typeface="Arial" panose="020B0604020202020204" pitchFamily="34" charset="0"/>
              </a:rPr>
              <a:t> типу “</a:t>
            </a:r>
            <a:r>
              <a:rPr lang="uk-UA" sz="1100" b="1" dirty="0" err="1">
                <a:latin typeface="Arial" panose="020B0604020202020204" pitchFamily="34" charset="0"/>
                <a:cs typeface="Arial" panose="020B0604020202020204" pitchFamily="34" charset="0"/>
              </a:rPr>
              <a:t>Шахед</a:t>
            </a:r>
            <a:r>
              <a:rPr lang="uk-UA" sz="1100" b="1" dirty="0">
                <a:latin typeface="Arial" panose="020B0604020202020204" pitchFamily="34" charset="0"/>
                <a:cs typeface="Arial" panose="020B0604020202020204" pitchFamily="34" charset="0"/>
              </a:rPr>
              <a:t>” (Герань-2) пошкодив укриття 4-го енергоблока Чорнобильської АЕС.</a:t>
            </a:r>
          </a:p>
          <a:p>
            <a:endParaRPr lang="uk-UA"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412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945" y="365125"/>
            <a:ext cx="11062855" cy="1048039"/>
          </a:xfrm>
        </p:spPr>
        <p:txBody>
          <a:bodyPr>
            <a:normAutofit fontScale="90000"/>
          </a:bodyPr>
          <a:lstStyle/>
          <a:p>
            <a:pPr algn="ctr"/>
            <a:r>
              <a:rPr lang="uk-UA" sz="2000" b="1" dirty="0">
                <a:latin typeface="Times New Roman" panose="02020603050405020304" pitchFamily="18" charset="0"/>
                <a:cs typeface="Times New Roman" panose="02020603050405020304" pitchFamily="18" charset="0"/>
              </a:rPr>
              <a:t>Документ 6. Із книги “Чорнобиль. Документи </a:t>
            </a:r>
            <a:r>
              <a:rPr lang="uk-UA" sz="2000" b="1" dirty="0" err="1">
                <a:latin typeface="Times New Roman" panose="02020603050405020304" pitchFamily="18" charset="0"/>
                <a:cs typeface="Times New Roman" panose="02020603050405020304" pitchFamily="18" charset="0"/>
              </a:rPr>
              <a:t>Оперативноі</a:t>
            </a:r>
            <a:r>
              <a:rPr lang="uk-UA" sz="2000" b="1" dirty="0">
                <a:latin typeface="Times New Roman" panose="02020603050405020304" pitchFamily="18" charset="0"/>
                <a:cs typeface="Times New Roman" panose="02020603050405020304" pitchFamily="18" charset="0"/>
              </a:rPr>
              <a:t>̈ групи ЦК КПУ (1986–1988)” (Упорядники О. В. Бажан, О. Г. Бажан, Г. В. </a:t>
            </a:r>
            <a:r>
              <a:rPr lang="uk-UA" sz="2000" b="1" dirty="0" err="1">
                <a:latin typeface="Times New Roman" panose="02020603050405020304" pitchFamily="18" charset="0"/>
                <a:cs typeface="Times New Roman" panose="02020603050405020304" pitchFamily="18" charset="0"/>
              </a:rPr>
              <a:t>Боряк</a:t>
            </a:r>
            <a:r>
              <a:rPr lang="uk-UA" sz="2000" b="1" dirty="0">
                <a:latin typeface="Times New Roman" panose="02020603050405020304" pitchFamily="18" charset="0"/>
                <a:cs typeface="Times New Roman" panose="02020603050405020304" pitchFamily="18" charset="0"/>
              </a:rPr>
              <a:t>, С. І. Власенко. 2017)</a:t>
            </a:r>
            <a:br>
              <a:rPr lang="uk-UA" sz="2000" dirty="0">
                <a:latin typeface="Times New Roman" panose="02020603050405020304" pitchFamily="18" charset="0"/>
                <a:cs typeface="Times New Roman" panose="02020603050405020304" pitchFamily="18" charset="0"/>
              </a:rPr>
            </a:br>
            <a:br>
              <a:rPr lang="uk-UA" sz="1600" dirty="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Стенограма засідання № 3 </a:t>
            </a:r>
            <a:r>
              <a:rPr lang="uk-UA" sz="1800" dirty="0" err="1">
                <a:latin typeface="Times New Roman" panose="02020603050405020304" pitchFamily="18" charset="0"/>
                <a:cs typeface="Times New Roman" panose="02020603050405020304" pitchFamily="18" charset="0"/>
              </a:rPr>
              <a:t>Оперативноі</a:t>
            </a:r>
            <a:r>
              <a:rPr lang="uk-UA" sz="1800" dirty="0">
                <a:latin typeface="Times New Roman" panose="02020603050405020304" pitchFamily="18" charset="0"/>
                <a:cs typeface="Times New Roman" panose="02020603050405020304" pitchFamily="18" charset="0"/>
              </a:rPr>
              <a:t>̈ групи Політбюро ЦК </a:t>
            </a:r>
            <a:r>
              <a:rPr lang="uk-UA" sz="1800" dirty="0" err="1">
                <a:latin typeface="Times New Roman" panose="02020603050405020304" pitchFamily="18" charset="0"/>
                <a:cs typeface="Times New Roman" panose="02020603050405020304" pitchFamily="18" charset="0"/>
              </a:rPr>
              <a:t>Компартіі</a:t>
            </a:r>
            <a:r>
              <a:rPr lang="uk-UA" sz="1800" dirty="0">
                <a:latin typeface="Times New Roman" panose="02020603050405020304" pitchFamily="18" charset="0"/>
                <a:cs typeface="Times New Roman" panose="02020603050405020304" pitchFamily="18" charset="0"/>
              </a:rPr>
              <a:t>̈ </a:t>
            </a:r>
            <a:r>
              <a:rPr lang="uk-UA" sz="1800" dirty="0" err="1">
                <a:latin typeface="Times New Roman" panose="02020603050405020304" pitchFamily="18" charset="0"/>
                <a:cs typeface="Times New Roman" panose="02020603050405020304" pitchFamily="18" charset="0"/>
              </a:rPr>
              <a:t>України</a:t>
            </a:r>
            <a:br>
              <a:rPr lang="uk-UA" sz="1800" dirty="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05 травня 1986 року</a:t>
            </a:r>
            <a:br>
              <a:rPr lang="uk-UA" sz="1800" dirty="0">
                <a:latin typeface="Times New Roman" panose="02020603050405020304" pitchFamily="18" charset="0"/>
                <a:cs typeface="Times New Roman" panose="02020603050405020304" pitchFamily="18" charset="0"/>
              </a:rPr>
            </a:br>
            <a:endParaRPr lang="uk-UA" sz="1800" dirty="0">
              <a:latin typeface="Times New Roman" panose="02020603050405020304" pitchFamily="18" charset="0"/>
              <a:cs typeface="Times New Roman" panose="02020603050405020304" pitchFamily="18" charset="0"/>
            </a:endParaRPr>
          </a:p>
        </p:txBody>
      </p:sp>
      <p:sp>
        <p:nvSpPr>
          <p:cNvPr id="3" name="Місце для вмісту 2"/>
          <p:cNvSpPr>
            <a:spLocks noGrp="1"/>
          </p:cNvSpPr>
          <p:nvPr>
            <p:ph idx="1"/>
          </p:nvPr>
        </p:nvSpPr>
        <p:spPr>
          <a:xfrm>
            <a:off x="290945" y="1579418"/>
            <a:ext cx="11693237" cy="4946073"/>
          </a:xfrm>
        </p:spPr>
        <p:txBody>
          <a:bodyPr>
            <a:normAutofit fontScale="32500" lnSpcReduction="20000"/>
          </a:bodyPr>
          <a:lstStyle/>
          <a:p>
            <a:pPr marL="0" indent="0" algn="just">
              <a:buNone/>
            </a:pPr>
            <a:r>
              <a:rPr lang="uk-UA" sz="4300" b="1" dirty="0">
                <a:latin typeface="Times New Roman" panose="02020603050405020304" pitchFamily="18" charset="0"/>
                <a:cs typeface="Times New Roman" panose="02020603050405020304" pitchFamily="18" charset="0"/>
              </a:rPr>
              <a:t>“&lt;...&gt; Тов. ІВАШКО - Сьогодні до нас приїхали журналісти. Треба показати їм, як працюють, як організована охорона здоров’я, освіта, як триває  евакуація.</a:t>
            </a:r>
          </a:p>
          <a:p>
            <a:pPr marL="0" indent="0" algn="just">
              <a:buNone/>
            </a:pPr>
            <a:r>
              <a:rPr lang="uk-UA" sz="4300" b="1" dirty="0">
                <a:latin typeface="Times New Roman" panose="02020603050405020304" pitchFamily="18" charset="0"/>
                <a:cs typeface="Times New Roman" panose="02020603050405020304" pitchFamily="18" charset="0"/>
              </a:rPr>
              <a:t>тов. РЕВЕНКО - Ми створили в обкомах партії інформаційну групу, але я вважаю, що це має концентруватися тут. Ми готові надати адреси, людей̆. Є хлопці, з якими я вчора зустрічався, вони можуть сказати. </a:t>
            </a:r>
          </a:p>
          <a:p>
            <a:pPr marL="0" indent="0" algn="just">
              <a:buNone/>
            </a:pPr>
            <a:r>
              <a:rPr lang="uk-UA" sz="4300" b="1" dirty="0">
                <a:latin typeface="Times New Roman" panose="02020603050405020304" pitchFamily="18" charset="0"/>
                <a:cs typeface="Times New Roman" panose="02020603050405020304" pitchFamily="18" charset="0"/>
              </a:rPr>
              <a:t>тов. КАЧАЛОВСЬКИЙ - Я прошу дати намітки, де, з ким.</a:t>
            </a:r>
          </a:p>
          <a:p>
            <a:pPr marL="0" indent="0" algn="just">
              <a:buNone/>
            </a:pPr>
            <a:r>
              <a:rPr lang="uk-UA" sz="4300" b="1" dirty="0">
                <a:latin typeface="Times New Roman" panose="02020603050405020304" pitchFamily="18" charset="0"/>
                <a:cs typeface="Times New Roman" panose="02020603050405020304" pitchFamily="18" charset="0"/>
              </a:rPr>
              <a:t>тов. ІВАШКО - 8–9 травня приїдуть іноземні кореспонденти.</a:t>
            </a:r>
          </a:p>
          <a:p>
            <a:pPr marL="0" indent="0" algn="just">
              <a:buNone/>
            </a:pPr>
            <a:r>
              <a:rPr lang="uk-UA" sz="4300" b="1" dirty="0">
                <a:latin typeface="Times New Roman" panose="02020603050405020304" pitchFamily="18" charset="0"/>
                <a:cs typeface="Times New Roman" panose="02020603050405020304" pitchFamily="18" charset="0"/>
              </a:rPr>
              <a:t>тов. КАЧУРА - Треба продумати, як показати, де.</a:t>
            </a:r>
          </a:p>
          <a:p>
            <a:pPr marL="0" indent="0" algn="just">
              <a:buNone/>
            </a:pPr>
            <a:r>
              <a:rPr lang="uk-UA" sz="4300" b="1" dirty="0">
                <a:latin typeface="Times New Roman" panose="02020603050405020304" pitchFamily="18" charset="0"/>
                <a:cs typeface="Times New Roman" panose="02020603050405020304" pitchFamily="18" charset="0"/>
              </a:rPr>
              <a:t>тов. КАЧАЛОВСЬКИЙ - Кожна служба повинна серйозно підготуватися, проїхати, подивитися, привести до ладу, підготувати кадри. Треба підготувати </a:t>
            </a:r>
            <a:r>
              <a:rPr lang="uk-UA" sz="4300" b="1" dirty="0" err="1">
                <a:latin typeface="Times New Roman" panose="02020603050405020304" pitchFamily="18" charset="0"/>
                <a:cs typeface="Times New Roman" panose="02020603050405020304" pitchFamily="18" charset="0"/>
              </a:rPr>
              <a:t>грамотно</a:t>
            </a:r>
            <a:r>
              <a:rPr lang="uk-UA" sz="4300" b="1" dirty="0">
                <a:latin typeface="Times New Roman" panose="02020603050405020304" pitchFamily="18" charset="0"/>
                <a:cs typeface="Times New Roman" panose="02020603050405020304" pitchFamily="18" charset="0"/>
              </a:rPr>
              <a:t> людей̆.</a:t>
            </a:r>
          </a:p>
          <a:p>
            <a:pPr marL="0" indent="0" algn="just">
              <a:buNone/>
            </a:pPr>
            <a:r>
              <a:rPr lang="uk-UA" sz="4300" b="1" dirty="0">
                <a:latin typeface="Times New Roman" panose="02020603050405020304" pitchFamily="18" charset="0"/>
                <a:cs typeface="Times New Roman" panose="02020603050405020304" pitchFamily="18" charset="0"/>
              </a:rPr>
              <a:t>тов. КАЧУРА - Після всього вони повинні </a:t>
            </a:r>
            <a:r>
              <a:rPr lang="uk-UA" sz="4300" b="1" dirty="0" err="1">
                <a:latin typeface="Times New Roman" panose="02020603050405020304" pitchFamily="18" charset="0"/>
                <a:cs typeface="Times New Roman" panose="02020603050405020304" pitchFamily="18" charset="0"/>
              </a:rPr>
              <a:t>пройти</a:t>
            </a:r>
            <a:r>
              <a:rPr lang="uk-UA" sz="4300" b="1" dirty="0">
                <a:latin typeface="Times New Roman" panose="02020603050405020304" pitchFamily="18" charset="0"/>
                <a:cs typeface="Times New Roman" panose="02020603050405020304" pitchFamily="18" charset="0"/>
              </a:rPr>
              <a:t> через т. Кравчука [на той час - завідувач відділу пропаганди і </a:t>
            </a:r>
            <a:r>
              <a:rPr lang="uk-UA" sz="4300" b="1" dirty="0" err="1">
                <a:latin typeface="Times New Roman" panose="02020603050405020304" pitchFamily="18" charset="0"/>
                <a:cs typeface="Times New Roman" panose="02020603050405020304" pitchFamily="18" charset="0"/>
              </a:rPr>
              <a:t>агітаціі</a:t>
            </a:r>
            <a:r>
              <a:rPr lang="uk-UA" sz="4300" b="1" dirty="0">
                <a:latin typeface="Times New Roman" panose="02020603050405020304" pitchFamily="18" charset="0"/>
                <a:cs typeface="Times New Roman" panose="02020603050405020304" pitchFamily="18" charset="0"/>
              </a:rPr>
              <a:t>̈ ЦК КПУ], він відповідає за те, що вони робитимуть. </a:t>
            </a:r>
          </a:p>
          <a:p>
            <a:pPr marL="0" indent="0" algn="just">
              <a:buNone/>
            </a:pPr>
            <a:r>
              <a:rPr lang="uk-UA" sz="4300" b="1" dirty="0">
                <a:latin typeface="Times New Roman" panose="02020603050405020304" pitchFamily="18" charset="0"/>
                <a:cs typeface="Times New Roman" panose="02020603050405020304" pitchFamily="18" charset="0"/>
              </a:rPr>
              <a:t>тов. КАЧАЛОВСЬКИЙ - Тов. Романенко, подивіться дезактивацію, коли ми будемо зустрічати іноземців особливо. Обов’язково вони </a:t>
            </a:r>
            <a:r>
              <a:rPr lang="uk-UA" sz="4300" b="1" dirty="0" err="1">
                <a:latin typeface="Times New Roman" panose="02020603050405020304" pitchFamily="18" charset="0"/>
                <a:cs typeface="Times New Roman" panose="02020603050405020304" pitchFamily="18" charset="0"/>
              </a:rPr>
              <a:t>захочуть</a:t>
            </a:r>
            <a:r>
              <a:rPr lang="uk-UA" sz="4300" b="1" dirty="0">
                <a:latin typeface="Times New Roman" panose="02020603050405020304" pitchFamily="18" charset="0"/>
                <a:cs typeface="Times New Roman" panose="02020603050405020304" pitchFamily="18" charset="0"/>
              </a:rPr>
              <a:t> подивитися лікарню.</a:t>
            </a:r>
          </a:p>
          <a:p>
            <a:pPr marL="0" indent="0" algn="just">
              <a:buNone/>
            </a:pPr>
            <a:r>
              <a:rPr lang="uk-UA" sz="4300" b="1" dirty="0">
                <a:latin typeface="Times New Roman" panose="02020603050405020304" pitchFamily="18" charset="0"/>
                <a:cs typeface="Times New Roman" panose="02020603050405020304" pitchFamily="18" charset="0"/>
              </a:rPr>
              <a:t>тов. РЕВЕНКО - Починати треба з медичного одягу, він потворний, починаючи з білизни.</a:t>
            </a:r>
          </a:p>
          <a:p>
            <a:pPr marL="0" indent="0" algn="just">
              <a:buNone/>
            </a:pPr>
            <a:r>
              <a:rPr lang="uk-UA" sz="4300" b="1" dirty="0">
                <a:latin typeface="Times New Roman" panose="02020603050405020304" pitchFamily="18" charset="0"/>
                <a:cs typeface="Times New Roman" panose="02020603050405020304" pitchFamily="18" charset="0"/>
              </a:rPr>
              <a:t>тов. КАЧАЛОВСЬКИЙ - Я можу підписати, щоб видали додатково нові простирадла, білизну.</a:t>
            </a:r>
          </a:p>
          <a:p>
            <a:pPr marL="0" indent="0" algn="just">
              <a:buNone/>
            </a:pPr>
            <a:r>
              <a:rPr lang="uk-UA" sz="4300" b="1" dirty="0">
                <a:latin typeface="Times New Roman" panose="02020603050405020304" pitchFamily="18" charset="0"/>
                <a:cs typeface="Times New Roman" panose="02020603050405020304" pitchFamily="18" charset="0"/>
              </a:rPr>
              <a:t>тов. БОЙКО - Керівники областей, голови облвиконкомів, начальники штабів ЦО зовсім не поінформовані і не готові до вирішення питань, які ми зараз вирішуємо. Люди приїжджають в область, приходять в органи влади, питають, що робити, а їм нічого не можуть відповісти. Не завадило правильно зорієнтувати голів облвиконкомів, начальників ЦО”.</a:t>
            </a:r>
          </a:p>
          <a:p>
            <a:pPr marL="0" indent="0" algn="ctr">
              <a:buNone/>
            </a:pPr>
            <a:r>
              <a:rPr lang="uk-UA" sz="4300" b="1" i="1" dirty="0">
                <a:solidFill>
                  <a:schemeClr val="bg1"/>
                </a:solidFill>
                <a:latin typeface="Times New Roman" panose="02020603050405020304" pitchFamily="18" charset="0"/>
                <a:cs typeface="Times New Roman" panose="02020603050405020304" pitchFamily="18" charset="0"/>
              </a:rPr>
              <a:t>Бажан О.В. «Чорнобиль. Документи Оперативної групи ЦК КПУ </a:t>
            </a:r>
          </a:p>
          <a:p>
            <a:pPr marL="0" indent="0" algn="ctr">
              <a:buNone/>
            </a:pPr>
            <a:r>
              <a:rPr lang="uk-UA" sz="3500" b="1" i="1" dirty="0">
                <a:solidFill>
                  <a:schemeClr val="bg1"/>
                </a:solidFill>
                <a:latin typeface="Times New Roman" panose="02020603050405020304" pitchFamily="18" charset="0"/>
                <a:cs typeface="Times New Roman" panose="02020603050405020304" pitchFamily="18" charset="0"/>
              </a:rPr>
              <a:t>(1986-1988)», 2017, документ 6.</a:t>
            </a:r>
            <a:r>
              <a:rPr lang="uk-UA" b="1" i="1" dirty="0">
                <a:solidFill>
                  <a:schemeClr val="bg1"/>
                </a:solidFill>
                <a:latin typeface="Times New Roman" panose="02020603050405020304" pitchFamily="18" charset="0"/>
                <a:cs typeface="Times New Roman" panose="02020603050405020304" pitchFamily="18" charset="0"/>
              </a:rPr>
              <a:t> </a:t>
            </a:r>
          </a:p>
          <a:p>
            <a:pPr marL="0" indent="0">
              <a:buNone/>
            </a:pPr>
            <a:endParaRPr lang="uk-UA" dirty="0"/>
          </a:p>
        </p:txBody>
      </p:sp>
    </p:spTree>
    <p:extLst>
      <p:ext uri="{BB962C8B-B14F-4D97-AF65-F5344CB8AC3E}">
        <p14:creationId xmlns:p14="http://schemas.microsoft.com/office/powerpoint/2010/main" val="4194116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5272" y="1496290"/>
            <a:ext cx="7620001" cy="194397"/>
          </a:xfrm>
        </p:spPr>
        <p:txBody>
          <a:bodyPr>
            <a:normAutofit fontScale="90000"/>
          </a:bodyPr>
          <a:lstStyle/>
          <a:p>
            <a:endParaRPr lang="uk-UA" dirty="0"/>
          </a:p>
        </p:txBody>
      </p:sp>
      <p:pic>
        <p:nvPicPr>
          <p:cNvPr id="4" name="Місце для вмісту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7455" y="252026"/>
            <a:ext cx="8160722" cy="6073824"/>
          </a:xfrm>
        </p:spPr>
      </p:pic>
    </p:spTree>
    <p:extLst>
      <p:ext uri="{BB962C8B-B14F-4D97-AF65-F5344CB8AC3E}">
        <p14:creationId xmlns:p14="http://schemas.microsoft.com/office/powerpoint/2010/main" val="638756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20837" y="969818"/>
            <a:ext cx="4558146" cy="706582"/>
          </a:xfrm>
        </p:spPr>
        <p:txBody>
          <a:bodyPr>
            <a:normAutofit/>
          </a:bodyPr>
          <a:lstStyle/>
          <a:p>
            <a:endParaRPr lang="uk-UA" dirty="0"/>
          </a:p>
        </p:txBody>
      </p:sp>
      <p:pic>
        <p:nvPicPr>
          <p:cNvPr id="4" name="Місце для вмісту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2824" y="160291"/>
            <a:ext cx="8610487" cy="6457865"/>
          </a:xfrm>
        </p:spPr>
      </p:pic>
    </p:spTree>
    <p:extLst>
      <p:ext uri="{BB962C8B-B14F-4D97-AF65-F5344CB8AC3E}">
        <p14:creationId xmlns:p14="http://schemas.microsoft.com/office/powerpoint/2010/main" val="2913944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78308" y="1424066"/>
            <a:ext cx="7175292" cy="266622"/>
          </a:xfrm>
        </p:spPr>
        <p:txBody>
          <a:bodyPr>
            <a:normAutofit fontScale="90000"/>
          </a:bodyPr>
          <a:lstStyle/>
          <a:p>
            <a:endParaRPr lang="uk-UA" dirty="0"/>
          </a:p>
        </p:txBody>
      </p:sp>
      <p:pic>
        <p:nvPicPr>
          <p:cNvPr id="4" name="Місце для вмісту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83830" y="137466"/>
            <a:ext cx="8520999" cy="6390749"/>
          </a:xfrm>
        </p:spPr>
      </p:pic>
    </p:spTree>
    <p:extLst>
      <p:ext uri="{BB962C8B-B14F-4D97-AF65-F5344CB8AC3E}">
        <p14:creationId xmlns:p14="http://schemas.microsoft.com/office/powerpoint/2010/main" val="750556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65418" y="1385456"/>
            <a:ext cx="5555673" cy="304800"/>
          </a:xfrm>
        </p:spPr>
        <p:txBody>
          <a:bodyPr>
            <a:normAutofit fontScale="90000"/>
          </a:bodyPr>
          <a:lstStyle/>
          <a:p>
            <a:endParaRPr lang="uk-UA" dirty="0"/>
          </a:p>
        </p:txBody>
      </p:sp>
      <p:pic>
        <p:nvPicPr>
          <p:cNvPr id="4" name="Місце для вмісту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3490" y="121734"/>
            <a:ext cx="8612235" cy="6459176"/>
          </a:xfrm>
        </p:spPr>
      </p:pic>
    </p:spTree>
    <p:extLst>
      <p:ext uri="{BB962C8B-B14F-4D97-AF65-F5344CB8AC3E}">
        <p14:creationId xmlns:p14="http://schemas.microsoft.com/office/powerpoint/2010/main" val="980955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97782" y="2355272"/>
            <a:ext cx="5389418" cy="4342207"/>
          </a:xfrm>
        </p:spPr>
        <p:txBody>
          <a:bodyPr>
            <a:normAutofit/>
          </a:bodyPr>
          <a:lstStyle/>
          <a:p>
            <a:r>
              <a:rPr lang="uk-UA" sz="2000" b="1" dirty="0">
                <a:solidFill>
                  <a:schemeClr val="bg1"/>
                </a:solidFill>
                <a:latin typeface="Times New Roman" panose="02020603050405020304" pitchFamily="18" charset="0"/>
                <a:cs typeface="Times New Roman" panose="02020603050405020304" pitchFamily="18" charset="0"/>
              </a:rPr>
              <a:t>Юрій Щербак «Чорнобиль», 1987, </a:t>
            </a:r>
            <a:br>
              <a:rPr lang="uk-UA" sz="2000" b="1" dirty="0">
                <a:solidFill>
                  <a:schemeClr val="bg1"/>
                </a:solidFill>
                <a:latin typeface="Times New Roman" panose="02020603050405020304" pitchFamily="18" charset="0"/>
                <a:cs typeface="Times New Roman" panose="02020603050405020304" pitchFamily="18" charset="0"/>
              </a:rPr>
            </a:br>
            <a:r>
              <a:rPr lang="uk-UA" sz="2000" b="1" dirty="0">
                <a:solidFill>
                  <a:schemeClr val="bg1"/>
                </a:solidFill>
                <a:latin typeface="Times New Roman" panose="02020603050405020304" pitchFamily="18" charset="0"/>
                <a:cs typeface="Times New Roman" panose="02020603050405020304" pitchFamily="18" charset="0"/>
              </a:rPr>
              <a:t>(спогади лікаря «швидкої допомоги» </a:t>
            </a:r>
            <a:br>
              <a:rPr lang="uk-UA" sz="2000" b="1" dirty="0">
                <a:solidFill>
                  <a:schemeClr val="bg1"/>
                </a:solidFill>
                <a:latin typeface="Times New Roman" panose="02020603050405020304" pitchFamily="18" charset="0"/>
                <a:cs typeface="Times New Roman" panose="02020603050405020304" pitchFamily="18" charset="0"/>
              </a:rPr>
            </a:br>
            <a:r>
              <a:rPr lang="uk-UA" sz="2000" b="1" dirty="0">
                <a:solidFill>
                  <a:schemeClr val="bg1"/>
                </a:solidFill>
                <a:latin typeface="Times New Roman" panose="02020603050405020304" pitchFamily="18" charset="0"/>
                <a:cs typeface="Times New Roman" panose="02020603050405020304" pitchFamily="18" charset="0"/>
              </a:rPr>
              <a:t>м. Прип’ять В. Білоконя).</a:t>
            </a:r>
            <a:br>
              <a:rPr lang="uk-UA" sz="2000" b="1" dirty="0">
                <a:solidFill>
                  <a:schemeClr val="bg1"/>
                </a:solidFill>
                <a:latin typeface="Times New Roman" panose="02020603050405020304" pitchFamily="18" charset="0"/>
                <a:cs typeface="Times New Roman" panose="02020603050405020304" pitchFamily="18" charset="0"/>
              </a:rPr>
            </a:br>
            <a:r>
              <a:rPr lang="uk-UA" dirty="0"/>
              <a:t> </a:t>
            </a:r>
            <a:br>
              <a:rPr lang="uk-UA" dirty="0"/>
            </a:br>
            <a:endParaRPr lang="uk-UA" dirty="0"/>
          </a:p>
        </p:txBody>
      </p:sp>
      <p:sp>
        <p:nvSpPr>
          <p:cNvPr id="3" name="Rectangle 2"/>
          <p:cNvSpPr>
            <a:spLocks noChangeArrowheads="1"/>
          </p:cNvSpPr>
          <p:nvPr/>
        </p:nvSpPr>
        <p:spPr bwMode="auto">
          <a:xfrm flipV="1">
            <a:off x="675371" y="-827271"/>
            <a:ext cx="1085161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k-UA"/>
          </a:p>
        </p:txBody>
      </p:sp>
      <p:graphicFrame>
        <p:nvGraphicFramePr>
          <p:cNvPr id="4" name="Об'єкт 3"/>
          <p:cNvGraphicFramePr>
            <a:graphicFrameLocks noChangeAspect="1"/>
          </p:cNvGraphicFramePr>
          <p:nvPr>
            <p:extLst>
              <p:ext uri="{D42A27DB-BD31-4B8C-83A1-F6EECF244321}">
                <p14:modId xmlns:p14="http://schemas.microsoft.com/office/powerpoint/2010/main" val="4200023624"/>
              </p:ext>
            </p:extLst>
          </p:nvPr>
        </p:nvGraphicFramePr>
        <p:xfrm>
          <a:off x="675371" y="0"/>
          <a:ext cx="5420629" cy="6697479"/>
        </p:xfrm>
        <a:graphic>
          <a:graphicData uri="http://schemas.openxmlformats.org/presentationml/2006/ole">
            <mc:AlternateContent xmlns:mc="http://schemas.openxmlformats.org/markup-compatibility/2006">
              <mc:Choice xmlns:v="urn:schemas-microsoft-com:vml" Requires="v">
                <p:oleObj r:id="rId2" imgW="0" imgH="0" progId="FoxitReader.Document">
                  <p:embed/>
                </p:oleObj>
              </mc:Choice>
              <mc:Fallback>
                <p:oleObj r:id="rId2" imgW="0" imgH="0" progId="FoxitReader.Document">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l="9323" b="17017"/>
                      <a:stretch>
                        <a:fillRect/>
                      </a:stretch>
                    </p:blipFill>
                    <p:spPr bwMode="auto">
                      <a:xfrm>
                        <a:off x="675371" y="0"/>
                        <a:ext cx="5420629" cy="6697479"/>
                      </a:xfrm>
                      <a:prstGeom prst="rect">
                        <a:avLst/>
                      </a:prstGeom>
                      <a:noFill/>
                    </p:spPr>
                  </p:pic>
                </p:oleObj>
              </mc:Fallback>
            </mc:AlternateContent>
          </a:graphicData>
        </a:graphic>
      </p:graphicFrame>
    </p:spTree>
    <p:extLst>
      <p:ext uri="{BB962C8B-B14F-4D97-AF65-F5344CB8AC3E}">
        <p14:creationId xmlns:p14="http://schemas.microsoft.com/office/powerpoint/2010/main" val="1142804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207818"/>
            <a:ext cx="3932237" cy="484909"/>
          </a:xfrm>
        </p:spPr>
        <p:txBody>
          <a:bodyPr>
            <a:normAutofit fontScale="90000"/>
          </a:bodyPr>
          <a:lstStyle/>
          <a:p>
            <a:r>
              <a:rPr lang="uk-UA" dirty="0"/>
              <a:t>Вшановуємо…</a:t>
            </a:r>
          </a:p>
        </p:txBody>
      </p:sp>
      <p:pic>
        <p:nvPicPr>
          <p:cNvPr id="5" name="Місце для зображення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2508" r="2508"/>
          <a:stretch>
            <a:fillRect/>
          </a:stretch>
        </p:blipFill>
        <p:spPr>
          <a:xfrm>
            <a:off x="5183188" y="987425"/>
            <a:ext cx="6440776" cy="4873625"/>
          </a:xfrm>
        </p:spPr>
      </p:pic>
      <p:sp>
        <p:nvSpPr>
          <p:cNvPr id="4" name="Місце для тексту 3"/>
          <p:cNvSpPr>
            <a:spLocks noGrp="1"/>
          </p:cNvSpPr>
          <p:nvPr>
            <p:ph type="body" sz="half" idx="2"/>
          </p:nvPr>
        </p:nvSpPr>
        <p:spPr>
          <a:xfrm>
            <a:off x="839788" y="692727"/>
            <a:ext cx="3932237" cy="5176261"/>
          </a:xfrm>
        </p:spPr>
        <p:txBody>
          <a:bodyPr>
            <a:normAutofit/>
          </a:bodyPr>
          <a:lstStyle/>
          <a:p>
            <a:pPr algn="just"/>
            <a:r>
              <a:rPr lang="uk-UA" sz="2000" dirty="0"/>
              <a:t>Щороку 26 квітня в </a:t>
            </a:r>
            <a:r>
              <a:rPr lang="uk-UA" sz="2000" dirty="0" err="1"/>
              <a:t>м.Старокостянтинів</a:t>
            </a:r>
            <a:r>
              <a:rPr lang="uk-UA" sz="2000" dirty="0"/>
              <a:t> відбувається покладання квітів з нагоди відзначення річниці трагедії на Чорнобильській АЕС.</a:t>
            </a:r>
            <a:br>
              <a:rPr lang="uk-UA" sz="2000" dirty="0"/>
            </a:br>
            <a:r>
              <a:rPr lang="uk-UA" sz="2000" dirty="0"/>
              <a:t>Мітинг проходить на території Меморіального Комплексу біля пам’ятного знаку ліквідаторам наслідків аварії на ЧАЕС. </a:t>
            </a:r>
            <a:br>
              <a:rPr lang="uk-UA" sz="2000" dirty="0"/>
            </a:br>
            <a:r>
              <a:rPr lang="uk-UA" sz="2000" dirty="0"/>
              <a:t>У ньому беруть участь представники виконавчого комітету міської ради, ГО «Союз Чорнобиль України», громадськість, духовенство, проходить  спільна панахида священниками християнських конфесій міста.</a:t>
            </a:r>
          </a:p>
        </p:txBody>
      </p:sp>
    </p:spTree>
    <p:extLst>
      <p:ext uri="{BB962C8B-B14F-4D97-AF65-F5344CB8AC3E}">
        <p14:creationId xmlns:p14="http://schemas.microsoft.com/office/powerpoint/2010/main" val="3466874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41473" y="2757054"/>
            <a:ext cx="5320144" cy="2092037"/>
          </a:xfrm>
        </p:spPr>
        <p:txBody>
          <a:bodyPr>
            <a:normAutofit fontScale="90000"/>
          </a:bodyPr>
          <a:lstStyle/>
          <a:p>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r>
              <a:rPr lang="uk-UA" sz="2000" b="1" dirty="0">
                <a:latin typeface="Times New Roman" panose="02020603050405020304" pitchFamily="18" charset="0"/>
                <a:cs typeface="Times New Roman" panose="02020603050405020304" pitchFamily="18" charset="0"/>
              </a:rPr>
              <a:t>«Час не гоїть чорнобильські рани», стаття з газети  «Наше місто», квітень 2006 року.</a:t>
            </a:r>
            <a:br>
              <a:rPr lang="uk-UA" sz="2000" b="1" dirty="0">
                <a:latin typeface="Times New Roman" panose="02020603050405020304" pitchFamily="18" charset="0"/>
                <a:cs typeface="Times New Roman" panose="02020603050405020304" pitchFamily="18" charset="0"/>
              </a:rPr>
            </a:br>
            <a:r>
              <a:rPr lang="uk-UA" sz="2000" b="1" dirty="0">
                <a:latin typeface="Times New Roman" panose="02020603050405020304" pitchFamily="18" charset="0"/>
                <a:cs typeface="Times New Roman" panose="02020603050405020304" pitchFamily="18" charset="0"/>
              </a:rPr>
              <a:t>Ф. – 93, </a:t>
            </a:r>
            <a:r>
              <a:rPr lang="uk-UA" sz="2000" b="1" dirty="0" err="1">
                <a:latin typeface="Times New Roman" panose="02020603050405020304" pitchFamily="18" charset="0"/>
                <a:cs typeface="Times New Roman" panose="02020603050405020304" pitchFamily="18" charset="0"/>
              </a:rPr>
              <a:t>спр</a:t>
            </a:r>
            <a:r>
              <a:rPr lang="uk-UA" sz="2000" b="1" dirty="0">
                <a:latin typeface="Times New Roman" panose="02020603050405020304" pitchFamily="18" charset="0"/>
                <a:cs typeface="Times New Roman" panose="02020603050405020304" pitchFamily="18" charset="0"/>
              </a:rPr>
              <a:t>. – 7, </a:t>
            </a:r>
            <a:r>
              <a:rPr lang="uk-UA" sz="2000" b="1" dirty="0" err="1">
                <a:latin typeface="Times New Roman" panose="02020603050405020304" pitchFamily="18" charset="0"/>
                <a:cs typeface="Times New Roman" panose="02020603050405020304" pitchFamily="18" charset="0"/>
              </a:rPr>
              <a:t>арк</a:t>
            </a:r>
            <a:r>
              <a:rPr lang="uk-UA" sz="2000" b="1" dirty="0">
                <a:latin typeface="Times New Roman" panose="02020603050405020304" pitchFamily="18" charset="0"/>
                <a:cs typeface="Times New Roman" panose="02020603050405020304" pitchFamily="18" charset="0"/>
              </a:rPr>
              <a:t>. - 9.</a:t>
            </a:r>
            <a:br>
              <a:rPr lang="uk-UA" sz="2000" b="1" dirty="0">
                <a:latin typeface="Times New Roman" panose="02020603050405020304" pitchFamily="18" charset="0"/>
                <a:cs typeface="Times New Roman" panose="02020603050405020304" pitchFamily="18" charset="0"/>
              </a:rPr>
            </a:br>
            <a:endParaRPr lang="uk-UA" sz="2000" b="1" dirty="0">
              <a:latin typeface="Times New Roman" panose="02020603050405020304" pitchFamily="18" charset="0"/>
              <a:cs typeface="Times New Roman" panose="02020603050405020304" pitchFamily="18" charset="0"/>
            </a:endParaRPr>
          </a:p>
        </p:txBody>
      </p:sp>
      <p:sp>
        <p:nvSpPr>
          <p:cNvPr id="3" name="Місце для вмісту 2"/>
          <p:cNvSpPr>
            <a:spLocks noGrp="1"/>
          </p:cNvSpPr>
          <p:nvPr>
            <p:ph idx="1"/>
          </p:nvPr>
        </p:nvSpPr>
        <p:spPr>
          <a:xfrm>
            <a:off x="1087582" y="1250044"/>
            <a:ext cx="3401291" cy="3446648"/>
          </a:xfrm>
        </p:spPr>
        <p:txBody>
          <a:bodyPr/>
          <a:lstStyle/>
          <a:p>
            <a:endParaRPr lang="uk-UA" dirty="0"/>
          </a:p>
        </p:txBody>
      </p:sp>
      <p:sp>
        <p:nvSpPr>
          <p:cNvPr id="4" name="Rectangle 2"/>
          <p:cNvSpPr>
            <a:spLocks noChangeArrowheads="1"/>
          </p:cNvSpPr>
          <p:nvPr/>
        </p:nvSpPr>
        <p:spPr bwMode="auto">
          <a:xfrm flipV="1">
            <a:off x="249382" y="-1570281"/>
            <a:ext cx="10946802" cy="47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k-UA"/>
          </a:p>
        </p:txBody>
      </p:sp>
      <p:graphicFrame>
        <p:nvGraphicFramePr>
          <p:cNvPr id="5" name="Об'єкт 4"/>
          <p:cNvGraphicFramePr>
            <a:graphicFrameLocks noChangeAspect="1"/>
          </p:cNvGraphicFramePr>
          <p:nvPr>
            <p:extLst>
              <p:ext uri="{D42A27DB-BD31-4B8C-83A1-F6EECF244321}">
                <p14:modId xmlns:p14="http://schemas.microsoft.com/office/powerpoint/2010/main" val="66530038"/>
              </p:ext>
            </p:extLst>
          </p:nvPr>
        </p:nvGraphicFramePr>
        <p:xfrm>
          <a:off x="653435" y="59961"/>
          <a:ext cx="4902828" cy="6798039"/>
        </p:xfrm>
        <a:graphic>
          <a:graphicData uri="http://schemas.openxmlformats.org/presentationml/2006/ole">
            <mc:AlternateContent xmlns:mc="http://schemas.openxmlformats.org/markup-compatibility/2006">
              <mc:Choice xmlns:v="urn:schemas-microsoft-com:vml" Requires="v">
                <p:oleObj r:id="rId2" imgW="0" imgH="0" progId="FoxitReader.Document">
                  <p:embed/>
                </p:oleObj>
              </mc:Choice>
              <mc:Fallback>
                <p:oleObj r:id="rId2" imgW="0" imgH="0" progId="FoxitReader.Document">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l="12801" t="8519" r="7338"/>
                      <a:stretch>
                        <a:fillRect/>
                      </a:stretch>
                    </p:blipFill>
                    <p:spPr bwMode="auto">
                      <a:xfrm>
                        <a:off x="653435" y="59961"/>
                        <a:ext cx="4902828" cy="6798039"/>
                      </a:xfrm>
                      <a:prstGeom prst="rect">
                        <a:avLst/>
                      </a:prstGeom>
                      <a:noFill/>
                    </p:spPr>
                  </p:pic>
                </p:oleObj>
              </mc:Fallback>
            </mc:AlternateContent>
          </a:graphicData>
        </a:graphic>
      </p:graphicFrame>
    </p:spTree>
    <p:extLst>
      <p:ext uri="{BB962C8B-B14F-4D97-AF65-F5344CB8AC3E}">
        <p14:creationId xmlns:p14="http://schemas.microsoft.com/office/powerpoint/2010/main" val="3576406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31382" y="4211781"/>
            <a:ext cx="3338945" cy="2175163"/>
          </a:xfrm>
        </p:spPr>
        <p:txBody>
          <a:bodyPr>
            <a:normAutofit/>
          </a:bodyPr>
          <a:lstStyle/>
          <a:p>
            <a:r>
              <a:rPr lang="uk-UA" sz="1800" b="1" i="1" dirty="0">
                <a:latin typeface="Times New Roman" panose="02020603050405020304" pitchFamily="18" charset="0"/>
                <a:cs typeface="Times New Roman" panose="02020603050405020304" pitchFamily="18" charset="0"/>
              </a:rPr>
              <a:t>Інтерв’ю зі </a:t>
            </a:r>
            <a:r>
              <a:rPr lang="uk-UA" sz="1800" b="1" i="1" dirty="0" err="1">
                <a:latin typeface="Times New Roman" panose="02020603050405020304" pitchFamily="18" charset="0"/>
                <a:cs typeface="Times New Roman" panose="02020603050405020304" pitchFamily="18" charset="0"/>
              </a:rPr>
              <a:t>Слінкіною</a:t>
            </a:r>
            <a:r>
              <a:rPr lang="uk-UA" sz="1800" b="1" i="1" dirty="0">
                <a:latin typeface="Times New Roman" panose="02020603050405020304" pitchFamily="18" charset="0"/>
                <a:cs typeface="Times New Roman" panose="02020603050405020304" pitchFamily="18" charset="0"/>
              </a:rPr>
              <a:t>  В. К., </a:t>
            </a:r>
            <a:br>
              <a:rPr lang="uk-UA" sz="1800" b="1" i="1" dirty="0">
                <a:latin typeface="Times New Roman" panose="02020603050405020304" pitchFamily="18" charset="0"/>
                <a:cs typeface="Times New Roman" panose="02020603050405020304" pitchFamily="18" charset="0"/>
              </a:rPr>
            </a:br>
            <a:r>
              <a:rPr lang="uk-UA" sz="1800" b="1" i="1" dirty="0">
                <a:latin typeface="Times New Roman" panose="02020603050405020304" pitchFamily="18" charset="0"/>
                <a:cs typeface="Times New Roman" panose="02020603050405020304" pitchFamily="18" charset="0"/>
              </a:rPr>
              <a:t>в інформаційному бюлетені </a:t>
            </a:r>
            <a:r>
              <a:rPr lang="uk-UA" sz="1800" b="1" i="1" dirty="0" err="1">
                <a:latin typeface="Times New Roman" panose="02020603050405020304" pitchFamily="18" charset="0"/>
                <a:cs typeface="Times New Roman" panose="02020603050405020304" pitchFamily="18" charset="0"/>
              </a:rPr>
              <a:t>Славутської</a:t>
            </a:r>
            <a:r>
              <a:rPr lang="uk-UA" sz="1800" b="1" i="1" dirty="0">
                <a:latin typeface="Times New Roman" panose="02020603050405020304" pitchFamily="18" charset="0"/>
                <a:cs typeface="Times New Roman" panose="02020603050405020304" pitchFamily="18" charset="0"/>
              </a:rPr>
              <a:t> міської ради «Пульс», 22.04.2010.</a:t>
            </a:r>
          </a:p>
        </p:txBody>
      </p:sp>
      <p:sp>
        <p:nvSpPr>
          <p:cNvPr id="3" name="Місце для вмісту 2"/>
          <p:cNvSpPr>
            <a:spLocks noGrp="1"/>
          </p:cNvSpPr>
          <p:nvPr>
            <p:ph idx="1"/>
          </p:nvPr>
        </p:nvSpPr>
        <p:spPr>
          <a:xfrm>
            <a:off x="7472733" y="4336687"/>
            <a:ext cx="3569340" cy="1925349"/>
          </a:xfrm>
        </p:spPr>
        <p:txBody>
          <a:bodyPr/>
          <a:lstStyle/>
          <a:p>
            <a:r>
              <a:rPr lang="uk-UA" dirty="0"/>
              <a:t>                                               </a:t>
            </a:r>
          </a:p>
          <a:p>
            <a:endParaRPr lang="uk-UA" dirty="0"/>
          </a:p>
        </p:txBody>
      </p:sp>
      <p:sp>
        <p:nvSpPr>
          <p:cNvPr id="4" name="Rectangle 2"/>
          <p:cNvSpPr>
            <a:spLocks noChangeArrowheads="1"/>
          </p:cNvSpPr>
          <p:nvPr/>
        </p:nvSpPr>
        <p:spPr bwMode="auto">
          <a:xfrm>
            <a:off x="-1" y="0"/>
            <a:ext cx="1605964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k-UA"/>
          </a:p>
        </p:txBody>
      </p:sp>
      <p:graphicFrame>
        <p:nvGraphicFramePr>
          <p:cNvPr id="5" name="Об'єкт 4"/>
          <p:cNvGraphicFramePr>
            <a:graphicFrameLocks noChangeAspect="1"/>
          </p:cNvGraphicFramePr>
          <p:nvPr>
            <p:extLst>
              <p:ext uri="{D42A27DB-BD31-4B8C-83A1-F6EECF244321}">
                <p14:modId xmlns:p14="http://schemas.microsoft.com/office/powerpoint/2010/main" val="477555347"/>
              </p:ext>
            </p:extLst>
          </p:nvPr>
        </p:nvGraphicFramePr>
        <p:xfrm>
          <a:off x="96982" y="124692"/>
          <a:ext cx="4059382" cy="6628142"/>
        </p:xfrm>
        <a:graphic>
          <a:graphicData uri="http://schemas.openxmlformats.org/presentationml/2006/ole">
            <mc:AlternateContent xmlns:mc="http://schemas.openxmlformats.org/markup-compatibility/2006">
              <mc:Choice xmlns:v="urn:schemas-microsoft-com:vml" Requires="v">
                <p:oleObj r:id="rId2" imgW="0" imgH="0" progId="FoxitReader.Document">
                  <p:embed/>
                </p:oleObj>
              </mc:Choice>
              <mc:Fallback>
                <p:oleObj r:id="rId2" imgW="0" imgH="0" progId="FoxitReader.Document">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t="17561" r="48842" b="13959"/>
                      <a:stretch>
                        <a:fillRect/>
                      </a:stretch>
                    </p:blipFill>
                    <p:spPr bwMode="auto">
                      <a:xfrm>
                        <a:off x="96982" y="124692"/>
                        <a:ext cx="4059382" cy="6628142"/>
                      </a:xfrm>
                      <a:prstGeom prst="rect">
                        <a:avLst/>
                      </a:prstGeom>
                      <a:noFill/>
                    </p:spPr>
                  </p:pic>
                </p:oleObj>
              </mc:Fallback>
            </mc:AlternateContent>
          </a:graphicData>
        </a:graphic>
      </p:graphicFrame>
      <p:sp>
        <p:nvSpPr>
          <p:cNvPr id="6" name="Rectangle 4"/>
          <p:cNvSpPr>
            <a:spLocks noChangeArrowheads="1"/>
          </p:cNvSpPr>
          <p:nvPr/>
        </p:nvSpPr>
        <p:spPr bwMode="auto">
          <a:xfrm>
            <a:off x="4156364" y="-952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graphicFrame>
        <p:nvGraphicFramePr>
          <p:cNvPr id="7" name="Об'єкт 6"/>
          <p:cNvGraphicFramePr>
            <a:graphicFrameLocks noChangeAspect="1"/>
          </p:cNvGraphicFramePr>
          <p:nvPr>
            <p:extLst>
              <p:ext uri="{D42A27DB-BD31-4B8C-83A1-F6EECF244321}">
                <p14:modId xmlns:p14="http://schemas.microsoft.com/office/powerpoint/2010/main" val="2654151470"/>
              </p:ext>
            </p:extLst>
          </p:nvPr>
        </p:nvGraphicFramePr>
        <p:xfrm>
          <a:off x="4268200" y="124692"/>
          <a:ext cx="4186252" cy="6628534"/>
        </p:xfrm>
        <a:graphic>
          <a:graphicData uri="http://schemas.openxmlformats.org/presentationml/2006/ole">
            <mc:AlternateContent xmlns:mc="http://schemas.openxmlformats.org/markup-compatibility/2006">
              <mc:Choice xmlns:v="urn:schemas-microsoft-com:vml" Requires="v">
                <p:oleObj r:id="rId4" imgW="0" imgH="0" progId="FoxitReader.Document">
                  <p:embed/>
                </p:oleObj>
              </mc:Choice>
              <mc:Fallback>
                <p:oleObj r:id="rId4" imgW="0" imgH="0" progId="FoxitReader.Document">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l="8542" r="41078" b="51848"/>
                      <a:stretch>
                        <a:fillRect/>
                      </a:stretch>
                    </p:blipFill>
                    <p:spPr bwMode="auto">
                      <a:xfrm>
                        <a:off x="4268200" y="124692"/>
                        <a:ext cx="4186252" cy="6628534"/>
                      </a:xfrm>
                      <a:prstGeom prst="rect">
                        <a:avLst/>
                      </a:prstGeom>
                      <a:noFill/>
                    </p:spPr>
                  </p:pic>
                </p:oleObj>
              </mc:Fallback>
            </mc:AlternateContent>
          </a:graphicData>
        </a:graphic>
      </p:graphicFrame>
    </p:spTree>
    <p:extLst>
      <p:ext uri="{BB962C8B-B14F-4D97-AF65-F5344CB8AC3E}">
        <p14:creationId xmlns:p14="http://schemas.microsoft.com/office/powerpoint/2010/main" val="3917968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4036" y="5242212"/>
            <a:ext cx="6913418" cy="1075461"/>
          </a:xfrm>
        </p:spPr>
        <p:txBody>
          <a:bodyPr>
            <a:noAutofit/>
          </a:bodyPr>
          <a:lstStyle/>
          <a:p>
            <a:pPr algn="ctr"/>
            <a:r>
              <a:rPr lang="uk-UA" sz="1800" b="1" i="1" dirty="0">
                <a:latin typeface="Times New Roman" panose="02020603050405020304" pitchFamily="18" charset="0"/>
                <a:cs typeface="Times New Roman" panose="02020603050405020304" pitchFamily="18" charset="0"/>
              </a:rPr>
              <a:t>Спогади </a:t>
            </a:r>
            <a:r>
              <a:rPr lang="uk-UA" sz="1800" b="1" i="1" dirty="0" err="1">
                <a:latin typeface="Times New Roman" panose="02020603050405020304" pitchFamily="18" charset="0"/>
                <a:cs typeface="Times New Roman" panose="02020603050405020304" pitchFamily="18" charset="0"/>
              </a:rPr>
              <a:t>Слінкіної</a:t>
            </a:r>
            <a:r>
              <a:rPr lang="uk-UA" sz="1800" b="1" i="1" dirty="0">
                <a:latin typeface="Times New Roman" panose="02020603050405020304" pitchFamily="18" charset="0"/>
                <a:cs typeface="Times New Roman" panose="02020603050405020304" pitchFamily="18" charset="0"/>
              </a:rPr>
              <a:t> В. К.  про перебування в Чорнобильській зоні.</a:t>
            </a:r>
            <a:br>
              <a:rPr lang="uk-UA" sz="1800" b="1" i="1" dirty="0">
                <a:latin typeface="Times New Roman" panose="02020603050405020304" pitchFamily="18" charset="0"/>
                <a:cs typeface="Times New Roman" panose="02020603050405020304" pitchFamily="18" charset="0"/>
              </a:rPr>
            </a:br>
            <a:r>
              <a:rPr lang="uk-UA" sz="1800" b="1" i="1" dirty="0">
                <a:latin typeface="Times New Roman" panose="02020603050405020304" pitchFamily="18" charset="0"/>
                <a:cs typeface="Times New Roman" panose="02020603050405020304" pitchFamily="18" charset="0"/>
              </a:rPr>
              <a:t>Ф. – 93, </a:t>
            </a:r>
            <a:r>
              <a:rPr lang="uk-UA" sz="1800" b="1" i="1" dirty="0" err="1">
                <a:latin typeface="Times New Roman" panose="02020603050405020304" pitchFamily="18" charset="0"/>
                <a:cs typeface="Times New Roman" panose="02020603050405020304" pitchFamily="18" charset="0"/>
              </a:rPr>
              <a:t>спр</a:t>
            </a:r>
            <a:r>
              <a:rPr lang="uk-UA" sz="1800" b="1" i="1" dirty="0">
                <a:latin typeface="Times New Roman" panose="02020603050405020304" pitchFamily="18" charset="0"/>
                <a:cs typeface="Times New Roman" panose="02020603050405020304" pitchFamily="18" charset="0"/>
              </a:rPr>
              <a:t>. – 3, </a:t>
            </a:r>
            <a:r>
              <a:rPr lang="uk-UA" sz="1800" b="1" i="1" dirty="0" err="1">
                <a:latin typeface="Times New Roman" panose="02020603050405020304" pitchFamily="18" charset="0"/>
                <a:cs typeface="Times New Roman" panose="02020603050405020304" pitchFamily="18" charset="0"/>
              </a:rPr>
              <a:t>арк</a:t>
            </a:r>
            <a:r>
              <a:rPr lang="uk-UA" sz="1800" b="1" i="1" dirty="0">
                <a:latin typeface="Times New Roman" panose="02020603050405020304" pitchFamily="18" charset="0"/>
                <a:cs typeface="Times New Roman" panose="02020603050405020304" pitchFamily="18" charset="0"/>
              </a:rPr>
              <a:t>. - 1.</a:t>
            </a:r>
            <a:br>
              <a:rPr lang="uk-UA" sz="1800" b="1" i="1" dirty="0">
                <a:latin typeface="Times New Roman" panose="02020603050405020304" pitchFamily="18" charset="0"/>
                <a:cs typeface="Times New Roman" panose="02020603050405020304" pitchFamily="18" charset="0"/>
              </a:rPr>
            </a:br>
            <a:endParaRPr lang="uk-UA" sz="1800" b="1" i="1"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graphicFrame>
        <p:nvGraphicFramePr>
          <p:cNvPr id="4" name="Об'єкт 3"/>
          <p:cNvGraphicFramePr>
            <a:graphicFrameLocks noChangeAspect="1"/>
          </p:cNvGraphicFramePr>
          <p:nvPr>
            <p:extLst>
              <p:ext uri="{D42A27DB-BD31-4B8C-83A1-F6EECF244321}">
                <p14:modId xmlns:p14="http://schemas.microsoft.com/office/powerpoint/2010/main" val="411098637"/>
              </p:ext>
            </p:extLst>
          </p:nvPr>
        </p:nvGraphicFramePr>
        <p:xfrm>
          <a:off x="1898073" y="637309"/>
          <a:ext cx="7869381" cy="4087091"/>
        </p:xfrm>
        <a:graphic>
          <a:graphicData uri="http://schemas.openxmlformats.org/presentationml/2006/ole">
            <mc:AlternateContent xmlns:mc="http://schemas.openxmlformats.org/markup-compatibility/2006">
              <mc:Choice xmlns:v="urn:schemas-microsoft-com:vml" Requires="v">
                <p:oleObj r:id="rId2" imgW="0" imgH="0" progId="FoxitReader.Document">
                  <p:embed/>
                </p:oleObj>
              </mc:Choice>
              <mc:Fallback>
                <p:oleObj r:id="rId2" imgW="0" imgH="0" progId="FoxitReader.Document">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l="7755" t="71185" r="13998" b="11505"/>
                      <a:stretch>
                        <a:fillRect/>
                      </a:stretch>
                    </p:blipFill>
                    <p:spPr bwMode="auto">
                      <a:xfrm>
                        <a:off x="1898073" y="637309"/>
                        <a:ext cx="7869381" cy="4087091"/>
                      </a:xfrm>
                      <a:prstGeom prst="rect">
                        <a:avLst/>
                      </a:prstGeom>
                      <a:noFill/>
                    </p:spPr>
                  </p:pic>
                </p:oleObj>
              </mc:Fallback>
            </mc:AlternateContent>
          </a:graphicData>
        </a:graphic>
      </p:graphicFrame>
    </p:spTree>
    <p:extLst>
      <p:ext uri="{BB962C8B-B14F-4D97-AF65-F5344CB8AC3E}">
        <p14:creationId xmlns:p14="http://schemas.microsoft.com/office/powerpoint/2010/main" val="416476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66110" y="761999"/>
            <a:ext cx="2161308" cy="1399743"/>
          </a:xfrm>
        </p:spPr>
        <p:txBody>
          <a:bodyPr/>
          <a:lstStyle/>
          <a:p>
            <a:endParaRPr lang="uk-UA" dirty="0"/>
          </a:p>
        </p:txBody>
      </p:sp>
      <p:sp>
        <p:nvSpPr>
          <p:cNvPr id="3" name="Місце для вмісту 2"/>
          <p:cNvSpPr>
            <a:spLocks noGrp="1"/>
          </p:cNvSpPr>
          <p:nvPr>
            <p:ph idx="1"/>
          </p:nvPr>
        </p:nvSpPr>
        <p:spPr>
          <a:xfrm>
            <a:off x="8104909" y="3782292"/>
            <a:ext cx="983673" cy="526905"/>
          </a:xfrm>
        </p:spPr>
        <p:txBody>
          <a:bodyPr/>
          <a:lstStyle/>
          <a:p>
            <a:endParaRPr lang="uk-UA"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graphicFrame>
        <p:nvGraphicFramePr>
          <p:cNvPr id="5" name="Об'єкт 4"/>
          <p:cNvGraphicFramePr>
            <a:graphicFrameLocks noChangeAspect="1"/>
          </p:cNvGraphicFramePr>
          <p:nvPr>
            <p:extLst>
              <p:ext uri="{D42A27DB-BD31-4B8C-83A1-F6EECF244321}">
                <p14:modId xmlns:p14="http://schemas.microsoft.com/office/powerpoint/2010/main" val="1177676759"/>
              </p:ext>
            </p:extLst>
          </p:nvPr>
        </p:nvGraphicFramePr>
        <p:xfrm>
          <a:off x="-1" y="-1"/>
          <a:ext cx="6315935" cy="3422089"/>
        </p:xfrm>
        <a:graphic>
          <a:graphicData uri="http://schemas.openxmlformats.org/presentationml/2006/ole">
            <mc:AlternateContent xmlns:mc="http://schemas.openxmlformats.org/markup-compatibility/2006">
              <mc:Choice xmlns:v="urn:schemas-microsoft-com:vml" Requires="v">
                <p:oleObj r:id="rId2" imgW="0" imgH="0" progId="FoxitReader.Document">
                  <p:embed/>
                </p:oleObj>
              </mc:Choice>
              <mc:Fallback>
                <p:oleObj r:id="rId2" imgW="0" imgH="0" progId="FoxitReader.Document">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t="44954" b="26736"/>
                      <a:stretch>
                        <a:fillRect/>
                      </a:stretch>
                    </p:blipFill>
                    <p:spPr bwMode="auto">
                      <a:xfrm>
                        <a:off x="-1" y="-1"/>
                        <a:ext cx="6315935" cy="3422089"/>
                      </a:xfrm>
                      <a:prstGeom prst="rect">
                        <a:avLst/>
                      </a:prstGeom>
                      <a:noFill/>
                    </p:spPr>
                  </p:pic>
                </p:oleObj>
              </mc:Fallback>
            </mc:AlternateContent>
          </a:graphicData>
        </a:graphic>
      </p:graphicFrame>
      <p:sp>
        <p:nvSpPr>
          <p:cNvPr id="6" name="Прямокутник 5"/>
          <p:cNvSpPr/>
          <p:nvPr/>
        </p:nvSpPr>
        <p:spPr>
          <a:xfrm>
            <a:off x="6747164" y="456766"/>
            <a:ext cx="3588327" cy="1508105"/>
          </a:xfrm>
          <a:prstGeom prst="rect">
            <a:avLst/>
          </a:prstGeom>
        </p:spPr>
        <p:txBody>
          <a:bodyPr wrap="square">
            <a:spAutoFit/>
          </a:bodyPr>
          <a:lstStyle/>
          <a:p>
            <a:pPr marL="457200" algn="ctr">
              <a:lnSpc>
                <a:spcPct val="115000"/>
              </a:lnSpc>
              <a:spcAft>
                <a:spcPts val="0"/>
              </a:spcAft>
              <a:tabLst>
                <a:tab pos="3648075"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Особисті документи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Слінкіної</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В.К. (копія посвідчення особи, яка постраждала внаслідок Чорнобильської катастрофи).</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0"/>
              </a:spcAft>
              <a:tabLst>
                <a:tab pos="3648075"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Ф. – 93,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спр</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2,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арк</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4.</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4"/>
          <p:cNvSpPr>
            <a:spLocks noChangeArrowheads="1"/>
          </p:cNvSpPr>
          <p:nvPr/>
        </p:nvSpPr>
        <p:spPr bwMode="auto">
          <a:xfrm>
            <a:off x="5832764" y="261850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graphicFrame>
        <p:nvGraphicFramePr>
          <p:cNvPr id="8" name="Об'єкт 7"/>
          <p:cNvGraphicFramePr>
            <a:graphicFrameLocks noChangeAspect="1"/>
          </p:cNvGraphicFramePr>
          <p:nvPr>
            <p:extLst>
              <p:ext uri="{D42A27DB-BD31-4B8C-83A1-F6EECF244321}">
                <p14:modId xmlns:p14="http://schemas.microsoft.com/office/powerpoint/2010/main" val="4079234587"/>
              </p:ext>
            </p:extLst>
          </p:nvPr>
        </p:nvGraphicFramePr>
        <p:xfrm>
          <a:off x="4980437" y="3422088"/>
          <a:ext cx="6971042" cy="2881730"/>
        </p:xfrm>
        <a:graphic>
          <a:graphicData uri="http://schemas.openxmlformats.org/presentationml/2006/ole">
            <mc:AlternateContent xmlns:mc="http://schemas.openxmlformats.org/markup-compatibility/2006">
              <mc:Choice xmlns:v="urn:schemas-microsoft-com:vml" Requires="v">
                <p:oleObj r:id="rId4" imgW="0" imgH="0" progId="FoxitReader.Document">
                  <p:embed/>
                </p:oleObj>
              </mc:Choice>
              <mc:Fallback>
                <p:oleObj r:id="rId4" imgW="0" imgH="0" progId="FoxitReader.Document">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l="8519" b="65115"/>
                      <a:stretch>
                        <a:fillRect/>
                      </a:stretch>
                    </p:blipFill>
                    <p:spPr bwMode="auto">
                      <a:xfrm>
                        <a:off x="4980437" y="3422088"/>
                        <a:ext cx="6971042" cy="2881730"/>
                      </a:xfrm>
                      <a:prstGeom prst="rect">
                        <a:avLst/>
                      </a:prstGeom>
                      <a:noFill/>
                    </p:spPr>
                  </p:pic>
                </p:oleObj>
              </mc:Fallback>
            </mc:AlternateContent>
          </a:graphicData>
        </a:graphic>
      </p:graphicFrame>
      <p:sp>
        <p:nvSpPr>
          <p:cNvPr id="9" name="Прямокутник 8"/>
          <p:cNvSpPr/>
          <p:nvPr/>
        </p:nvSpPr>
        <p:spPr>
          <a:xfrm>
            <a:off x="858982" y="3990109"/>
            <a:ext cx="3879273" cy="1543499"/>
          </a:xfrm>
          <a:prstGeom prst="rect">
            <a:avLst/>
          </a:prstGeom>
        </p:spPr>
        <p:txBody>
          <a:bodyPr wrap="square">
            <a:spAutoFit/>
          </a:bodyPr>
          <a:lstStyle/>
          <a:p>
            <a:pPr marL="457200" algn="ctr">
              <a:lnSpc>
                <a:spcPct val="115000"/>
              </a:lnSpc>
              <a:spcAft>
                <a:spcPts val="0"/>
              </a:spcAft>
              <a:tabLst>
                <a:tab pos="3648075"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Довідка про перебування в Чорнобильській зоні в 1986 році, видана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Слінкіній</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В.К.</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0"/>
              </a:spcAft>
              <a:tabLst>
                <a:tab pos="3648075"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Ф. – 93,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спр</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2,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арк</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2.</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uk-UA"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814309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3491" y="4281055"/>
            <a:ext cx="8742218" cy="1967345"/>
          </a:xfrm>
        </p:spPr>
        <p:txBody>
          <a:bodyPr>
            <a:noAutofit/>
          </a:bodyPr>
          <a:lstStyle/>
          <a:p>
            <a:pPr algn="ctr"/>
            <a:r>
              <a:rPr lang="uk-UA" sz="1800" b="1" i="1" dirty="0">
                <a:latin typeface="Times New Roman" panose="02020603050405020304" pitchFamily="18" charset="0"/>
                <a:cs typeface="Times New Roman" panose="02020603050405020304" pitchFamily="18" charset="0"/>
              </a:rPr>
              <a:t>Світлина учасника ліквідації наслідків аварії на Чорнобильській АЕС,        </a:t>
            </a:r>
            <a:br>
              <a:rPr lang="uk-UA" sz="1800" b="1" i="1" dirty="0">
                <a:latin typeface="Times New Roman" panose="02020603050405020304" pitchFamily="18" charset="0"/>
                <a:cs typeface="Times New Roman" panose="02020603050405020304" pitchFamily="18" charset="0"/>
              </a:rPr>
            </a:br>
            <a:r>
              <a:rPr lang="uk-UA" sz="1800" b="1" i="1" dirty="0">
                <a:latin typeface="Times New Roman" panose="02020603050405020304" pitchFamily="18" charset="0"/>
                <a:cs typeface="Times New Roman" panose="02020603050405020304" pitchFamily="18" charset="0"/>
              </a:rPr>
              <a:t>   голови  міської громадської  організації Всеукраїнської громадської організації</a:t>
            </a:r>
            <a:br>
              <a:rPr lang="uk-UA" sz="1800" b="1" i="1" dirty="0">
                <a:latin typeface="Times New Roman" panose="02020603050405020304" pitchFamily="18" charset="0"/>
                <a:cs typeface="Times New Roman" panose="02020603050405020304" pitchFamily="18" charset="0"/>
              </a:rPr>
            </a:br>
            <a:r>
              <a:rPr lang="uk-UA" sz="1800" b="1" i="1" dirty="0">
                <a:latin typeface="Times New Roman" panose="02020603050405020304" pitchFamily="18" charset="0"/>
                <a:cs typeface="Times New Roman" panose="02020603050405020304" pitchFamily="18" charset="0"/>
              </a:rPr>
              <a:t> «Союз. Чорнобиль. Україна» </a:t>
            </a:r>
            <a:r>
              <a:rPr lang="uk-UA" sz="1800" b="1" i="1" dirty="0" err="1">
                <a:latin typeface="Times New Roman" panose="02020603050405020304" pitchFamily="18" charset="0"/>
                <a:cs typeface="Times New Roman" panose="02020603050405020304" pitchFamily="18" charset="0"/>
              </a:rPr>
              <a:t>Слінкіної</a:t>
            </a:r>
            <a:r>
              <a:rPr lang="uk-UA" sz="1800" b="1" i="1" dirty="0">
                <a:latin typeface="Times New Roman" panose="02020603050405020304" pitchFamily="18" charset="0"/>
                <a:cs typeface="Times New Roman" panose="02020603050405020304" pitchFamily="18" charset="0"/>
              </a:rPr>
              <a:t> В.К.                                                                                                           </a:t>
            </a:r>
            <a:br>
              <a:rPr lang="uk-UA" sz="1800" b="1" i="1" dirty="0">
                <a:latin typeface="Times New Roman" panose="02020603050405020304" pitchFamily="18" charset="0"/>
                <a:cs typeface="Times New Roman" panose="02020603050405020304" pitchFamily="18" charset="0"/>
              </a:rPr>
            </a:br>
            <a:r>
              <a:rPr lang="uk-UA" sz="1800" b="1" i="1" dirty="0">
                <a:latin typeface="Times New Roman" panose="02020603050405020304" pitchFamily="18" charset="0"/>
                <a:cs typeface="Times New Roman" panose="02020603050405020304" pitchFamily="18" charset="0"/>
              </a:rPr>
              <a:t>    Ф. – 93, </a:t>
            </a:r>
            <a:r>
              <a:rPr lang="uk-UA" sz="1800" b="1" i="1" dirty="0" err="1">
                <a:latin typeface="Times New Roman" panose="02020603050405020304" pitchFamily="18" charset="0"/>
                <a:cs typeface="Times New Roman" panose="02020603050405020304" pitchFamily="18" charset="0"/>
              </a:rPr>
              <a:t>спр</a:t>
            </a:r>
            <a:r>
              <a:rPr lang="uk-UA" sz="1800" b="1" i="1" dirty="0">
                <a:latin typeface="Times New Roman" panose="02020603050405020304" pitchFamily="18" charset="0"/>
                <a:cs typeface="Times New Roman" panose="02020603050405020304" pitchFamily="18" charset="0"/>
              </a:rPr>
              <a:t>. – 5, </a:t>
            </a:r>
            <a:r>
              <a:rPr lang="uk-UA" sz="1800" b="1" i="1" dirty="0" err="1">
                <a:latin typeface="Times New Roman" panose="02020603050405020304" pitchFamily="18" charset="0"/>
                <a:cs typeface="Times New Roman" panose="02020603050405020304" pitchFamily="18" charset="0"/>
              </a:rPr>
              <a:t>арк</a:t>
            </a:r>
            <a:r>
              <a:rPr lang="uk-UA" sz="1800" b="1" i="1" dirty="0">
                <a:latin typeface="Times New Roman" panose="02020603050405020304" pitchFamily="18" charset="0"/>
                <a:cs typeface="Times New Roman" panose="02020603050405020304" pitchFamily="18" charset="0"/>
              </a:rPr>
              <a:t>. -1.</a:t>
            </a:r>
            <a:br>
              <a:rPr lang="uk-UA" sz="1800" b="1" i="1" dirty="0">
                <a:latin typeface="Times New Roman" panose="02020603050405020304" pitchFamily="18" charset="0"/>
                <a:cs typeface="Times New Roman" panose="02020603050405020304" pitchFamily="18" charset="0"/>
              </a:rPr>
            </a:br>
            <a:endParaRPr lang="uk-UA" sz="1800" b="1" i="1" dirty="0">
              <a:latin typeface="Times New Roman" panose="02020603050405020304" pitchFamily="18" charset="0"/>
              <a:cs typeface="Times New Roman" panose="02020603050405020304" pitchFamily="18" charset="0"/>
            </a:endParaRPr>
          </a:p>
        </p:txBody>
      </p:sp>
      <p:pic>
        <p:nvPicPr>
          <p:cNvPr id="4" name="Місце для вмісту 3" descr="D:\ДОКУМЕНТИ\2023_04_26\IMG_0019.jpg"/>
          <p:cNvPicPr>
            <a:picLocks noGrp="1"/>
          </p:cNvPicPr>
          <p:nvPr>
            <p:ph idx="1"/>
          </p:nvPr>
        </p:nvPicPr>
        <p:blipFill rotWithShape="1">
          <a:blip r:embed="rId2">
            <a:extLst>
              <a:ext uri="{28A0092B-C50C-407E-A947-70E740481C1C}">
                <a14:useLocalDpi xmlns:a14="http://schemas.microsoft.com/office/drawing/2010/main" val="0"/>
              </a:ext>
            </a:extLst>
          </a:blip>
          <a:srcRect l="29001" t="1426" r="-1" b="66830"/>
          <a:stretch/>
        </p:blipFill>
        <p:spPr bwMode="auto">
          <a:xfrm>
            <a:off x="3253054" y="569626"/>
            <a:ext cx="6191580" cy="371142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89369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29237" y="4757737"/>
            <a:ext cx="5915025" cy="1601499"/>
          </a:xfrm>
        </p:spPr>
        <p:txBody>
          <a:bodyPr>
            <a:noAutofit/>
          </a:bodyPr>
          <a:lstStyle/>
          <a:p>
            <a:r>
              <a:rPr lang="uk-UA" sz="2000" b="1" i="1" dirty="0">
                <a:latin typeface="Times New Roman" panose="02020603050405020304" pitchFamily="18" charset="0"/>
                <a:cs typeface="Times New Roman" panose="02020603050405020304" pitchFamily="18" charset="0"/>
              </a:rPr>
              <a:t>Грамота </a:t>
            </a:r>
            <a:r>
              <a:rPr lang="uk-UA" sz="2000" b="1" i="1" dirty="0" err="1">
                <a:latin typeface="Times New Roman" panose="02020603050405020304" pitchFamily="18" charset="0"/>
                <a:cs typeface="Times New Roman" panose="02020603050405020304" pitchFamily="18" charset="0"/>
              </a:rPr>
              <a:t>Старокостянтинівської</a:t>
            </a:r>
            <a:r>
              <a:rPr lang="uk-UA" sz="2000" b="1" i="1" dirty="0">
                <a:latin typeface="Times New Roman" panose="02020603050405020304" pitchFamily="18" charset="0"/>
                <a:cs typeface="Times New Roman" panose="02020603050405020304" pitchFamily="18" charset="0"/>
              </a:rPr>
              <a:t> міської ради про нагородження голови громадської організації «Союз. Чорнобиль. Україна»  </a:t>
            </a:r>
            <a:r>
              <a:rPr lang="uk-UA" sz="2000" b="1" i="1" dirty="0" err="1">
                <a:latin typeface="Times New Roman" panose="02020603050405020304" pitchFamily="18" charset="0"/>
                <a:cs typeface="Times New Roman" panose="02020603050405020304" pitchFamily="18" charset="0"/>
              </a:rPr>
              <a:t>Слінкіної</a:t>
            </a:r>
            <a:r>
              <a:rPr lang="uk-UA" sz="2000" b="1" i="1" dirty="0">
                <a:latin typeface="Times New Roman" panose="02020603050405020304" pitchFamily="18" charset="0"/>
                <a:cs typeface="Times New Roman" panose="02020603050405020304" pitchFamily="18" charset="0"/>
              </a:rPr>
              <a:t> В.К.</a:t>
            </a:r>
            <a:br>
              <a:rPr lang="uk-UA" sz="2000" b="1" i="1" dirty="0">
                <a:latin typeface="Times New Roman" panose="02020603050405020304" pitchFamily="18" charset="0"/>
                <a:cs typeface="Times New Roman" panose="02020603050405020304" pitchFamily="18" charset="0"/>
              </a:rPr>
            </a:br>
            <a:r>
              <a:rPr lang="uk-UA" sz="2000" b="1" i="1" dirty="0">
                <a:latin typeface="Times New Roman" panose="02020603050405020304" pitchFamily="18" charset="0"/>
                <a:cs typeface="Times New Roman" panose="02020603050405020304" pitchFamily="18" charset="0"/>
              </a:rPr>
              <a:t>Ф. – 93, </a:t>
            </a:r>
            <a:r>
              <a:rPr lang="uk-UA" sz="2000" b="1" i="1" dirty="0" err="1">
                <a:latin typeface="Times New Roman" panose="02020603050405020304" pitchFamily="18" charset="0"/>
                <a:cs typeface="Times New Roman" panose="02020603050405020304" pitchFamily="18" charset="0"/>
              </a:rPr>
              <a:t>спр</a:t>
            </a:r>
            <a:r>
              <a:rPr lang="uk-UA" sz="2000" b="1" i="1" dirty="0">
                <a:latin typeface="Times New Roman" panose="02020603050405020304" pitchFamily="18" charset="0"/>
                <a:cs typeface="Times New Roman" panose="02020603050405020304" pitchFamily="18" charset="0"/>
              </a:rPr>
              <a:t>. – 8, </a:t>
            </a:r>
            <a:r>
              <a:rPr lang="uk-UA" sz="2000" b="1" i="1" dirty="0" err="1">
                <a:latin typeface="Times New Roman" panose="02020603050405020304" pitchFamily="18" charset="0"/>
                <a:cs typeface="Times New Roman" panose="02020603050405020304" pitchFamily="18" charset="0"/>
              </a:rPr>
              <a:t>арк</a:t>
            </a:r>
            <a:r>
              <a:rPr lang="uk-UA" sz="2000" b="1" i="1" dirty="0">
                <a:latin typeface="Times New Roman" panose="02020603050405020304" pitchFamily="18" charset="0"/>
                <a:cs typeface="Times New Roman" panose="02020603050405020304" pitchFamily="18" charset="0"/>
              </a:rPr>
              <a:t>. - 3.</a:t>
            </a:r>
          </a:p>
        </p:txBody>
      </p:sp>
      <p:pic>
        <p:nvPicPr>
          <p:cNvPr id="4" name="Місце для вмісту 3" descr="D:\ДОКУМЕНТИ\2023_04_26\IMG_0020.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99040" y="236249"/>
            <a:ext cx="4515873" cy="6307425"/>
          </a:xfrm>
          <a:prstGeom prst="rect">
            <a:avLst/>
          </a:prstGeom>
          <a:noFill/>
          <a:ln>
            <a:noFill/>
          </a:ln>
        </p:spPr>
      </p:pic>
    </p:spTree>
    <p:extLst>
      <p:ext uri="{BB962C8B-B14F-4D97-AF65-F5344CB8AC3E}">
        <p14:creationId xmlns:p14="http://schemas.microsoft.com/office/powerpoint/2010/main" val="2324746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915524" y="371475"/>
            <a:ext cx="1438275" cy="1319213"/>
          </a:xfrm>
        </p:spPr>
        <p:txBody>
          <a:bodyPr/>
          <a:lstStyle/>
          <a:p>
            <a:r>
              <a:rPr lang="uk-UA" dirty="0"/>
              <a:t> </a:t>
            </a:r>
          </a:p>
        </p:txBody>
      </p:sp>
      <p:pic>
        <p:nvPicPr>
          <p:cNvPr id="4" name="Місце для вмісту 3" descr="D:\ДОКУМЕНТИ\2023_04_26\IMG_0021.jpg"/>
          <p:cNvPicPr>
            <a:picLocks noGrp="1"/>
          </p:cNvPicPr>
          <p:nvPr>
            <p:ph idx="1"/>
          </p:nvPr>
        </p:nvPicPr>
        <p:blipFill rotWithShape="1">
          <a:blip r:embed="rId2" cstate="print">
            <a:extLst>
              <a:ext uri="{28A0092B-C50C-407E-A947-70E740481C1C}">
                <a14:useLocalDpi xmlns:a14="http://schemas.microsoft.com/office/drawing/2010/main" val="0"/>
              </a:ext>
            </a:extLst>
          </a:blip>
          <a:srcRect l="2393"/>
          <a:stretch/>
        </p:blipFill>
        <p:spPr bwMode="auto">
          <a:xfrm>
            <a:off x="419724" y="371475"/>
            <a:ext cx="4239429" cy="5995988"/>
          </a:xfrm>
          <a:prstGeom prst="rect">
            <a:avLst/>
          </a:prstGeom>
          <a:noFill/>
          <a:ln>
            <a:noFill/>
          </a:ln>
        </p:spPr>
      </p:pic>
      <p:pic>
        <p:nvPicPr>
          <p:cNvPr id="5" name="Рисунок 4" descr="D:\ДОКУМЕНТИ\2023_04_26\IMG_0022.jpg"/>
          <p:cNvPicPr/>
          <p:nvPr/>
        </p:nvPicPr>
        <p:blipFill rotWithShape="1">
          <a:blip r:embed="rId3" cstate="print">
            <a:extLst>
              <a:ext uri="{28A0092B-C50C-407E-A947-70E740481C1C}">
                <a14:useLocalDpi xmlns:a14="http://schemas.microsoft.com/office/drawing/2010/main" val="0"/>
              </a:ext>
            </a:extLst>
          </a:blip>
          <a:srcRect l="3713"/>
          <a:stretch/>
        </p:blipFill>
        <p:spPr bwMode="auto">
          <a:xfrm>
            <a:off x="4976734" y="371475"/>
            <a:ext cx="3845559" cy="5995988"/>
          </a:xfrm>
          <a:prstGeom prst="rect">
            <a:avLst/>
          </a:prstGeom>
          <a:noFill/>
          <a:ln>
            <a:noFill/>
          </a:ln>
        </p:spPr>
      </p:pic>
      <p:sp>
        <p:nvSpPr>
          <p:cNvPr id="6" name="Прямокутник 5"/>
          <p:cNvSpPr/>
          <p:nvPr/>
        </p:nvSpPr>
        <p:spPr>
          <a:xfrm>
            <a:off x="8991600" y="1260764"/>
            <a:ext cx="3048000" cy="4622804"/>
          </a:xfrm>
          <a:prstGeom prst="rect">
            <a:avLst/>
          </a:prstGeom>
        </p:spPr>
        <p:txBody>
          <a:bodyPr wrap="square">
            <a:spAutoFit/>
          </a:bodyPr>
          <a:lstStyle/>
          <a:p>
            <a:pPr marL="457200" algn="ctr">
              <a:lnSpc>
                <a:spcPct val="115000"/>
              </a:lnSpc>
              <a:spcAft>
                <a:spcPts val="0"/>
              </a:spcAft>
              <a:tabLst>
                <a:tab pos="3648075"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Почесна грамота Хмельницької обласної громадської організації                                   Всеукраїнської громадської організації «Союз. Чорнобиль. Україна» про  нагородження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Слінкіної</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В.К. за вагомий внесок в розбудову чорнобильського руху, за значну особисту участь в справі захисту постраждалих внаслідок Чорнобильської катастрофи.</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tabLst>
                <a:tab pos="775970" algn="l"/>
              </a:tabLst>
            </a:pP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Ф. – 93,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спр</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8,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арк</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 1, 2.</a:t>
            </a:r>
            <a:endParaRPr lang="uk-UA" sz="1600" b="1" i="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4530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7248" y="365125"/>
            <a:ext cx="9556552" cy="1325563"/>
          </a:xfrm>
        </p:spPr>
        <p:txBody>
          <a:bodyPr>
            <a:noAutofit/>
          </a:bodyPr>
          <a:lstStyle/>
          <a:p>
            <a:pPr algn="just">
              <a:spcAft>
                <a:spcPts val="0"/>
              </a:spcAft>
            </a:pPr>
            <a:r>
              <a:rPr lang="uk-UA" sz="2400" dirty="0">
                <a:latin typeface="Times New Roman" panose="02020603050405020304" pitchFamily="18" charset="0"/>
                <a:ea typeface="Times New Roman" panose="02020603050405020304" pitchFamily="18" charset="0"/>
                <a:cs typeface="Times New Roman" panose="02020603050405020304" pitchFamily="18" charset="0"/>
              </a:rPr>
              <a:t>Висловлюємо велику вдячність та шану за героїзм та самовідданість учасникам ліквідації наслідців аварії на ЧАЕС, які ціною власного життя та здоров'я без вагань та роздумів ліквідовували наслідки аварії та вшановуємо пам'ять полеглих чорнобильців</a:t>
            </a:r>
            <a:r>
              <a:rPr lang="uk-UA" sz="2400" dirty="0">
                <a:solidFill>
                  <a:srgbClr val="040404"/>
                </a:solidFill>
                <a:latin typeface="Times New Roman" panose="02020603050405020304" pitchFamily="18" charset="0"/>
                <a:ea typeface="Times New Roman" panose="02020603050405020304" pitchFamily="18" charset="0"/>
                <a:cs typeface="Times New Roman" panose="02020603050405020304" pitchFamily="18" charset="0"/>
              </a:rPr>
              <a:t>.</a:t>
            </a:r>
            <a:endParaRPr lang="uk-UA"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Місце для вмісту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7248" y="1825625"/>
            <a:ext cx="3263503" cy="4351338"/>
          </a:xfrm>
        </p:spPr>
      </p:pic>
      <p:pic>
        <p:nvPicPr>
          <p:cNvPr id="6" name="Місце для вмісту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172200" y="2058194"/>
            <a:ext cx="5181600" cy="3886199"/>
          </a:xfrm>
        </p:spPr>
      </p:pic>
    </p:spTree>
    <p:extLst>
      <p:ext uri="{BB962C8B-B14F-4D97-AF65-F5344CB8AC3E}">
        <p14:creationId xmlns:p14="http://schemas.microsoft.com/office/powerpoint/2010/main" val="1295166308"/>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224</TotalTime>
  <Words>1270</Words>
  <Application>Microsoft Office PowerPoint</Application>
  <PresentationFormat>Широкий екран</PresentationFormat>
  <Paragraphs>54</Paragraphs>
  <Slides>19</Slides>
  <Notes>0</Notes>
  <HiddenSlides>0</HiddenSlides>
  <MMClips>0</MMClips>
  <ScaleCrop>false</ScaleCrop>
  <HeadingPairs>
    <vt:vector size="8" baseType="variant">
      <vt:variant>
        <vt:lpstr>Використані шрифти</vt:lpstr>
      </vt:variant>
      <vt:variant>
        <vt:i4>4</vt:i4>
      </vt:variant>
      <vt:variant>
        <vt:lpstr>Тема</vt:lpstr>
      </vt:variant>
      <vt:variant>
        <vt:i4>1</vt:i4>
      </vt:variant>
      <vt:variant>
        <vt:lpstr>Вбудовані сервери OLE</vt:lpstr>
      </vt:variant>
      <vt:variant>
        <vt:i4>1</vt:i4>
      </vt:variant>
      <vt:variant>
        <vt:lpstr>Заголовки слайдів</vt:lpstr>
      </vt:variant>
      <vt:variant>
        <vt:i4>19</vt:i4>
      </vt:variant>
    </vt:vector>
  </HeadingPairs>
  <TitlesOfParts>
    <vt:vector size="25" baseType="lpstr">
      <vt:lpstr>Arial</vt:lpstr>
      <vt:lpstr>Calibri</vt:lpstr>
      <vt:lpstr>Calibri Light</vt:lpstr>
      <vt:lpstr>Times New Roman</vt:lpstr>
      <vt:lpstr>Office Theme</vt:lpstr>
      <vt:lpstr>FoxitReader.Document</vt:lpstr>
      <vt:lpstr>Архівний відділ Старокостянтинівської міської ради Онлайн-виставка архівних документів  «Чорнобиль: трагедія, подвиг, пам’ять» (з нагоди відзначення 40-х роковин Чорнобильської катастрофи)  </vt:lpstr>
      <vt:lpstr>Презентація PowerPoint</vt:lpstr>
      <vt:lpstr>Презентація PowerPoint</vt:lpstr>
      <vt:lpstr>Чорнобильська катастрофа в цифрах і датах </vt:lpstr>
      <vt:lpstr>Документ 6. Із книги “Чорнобиль. Документи Оперативної групи ЦК КПУ (1986–1988)” (Упорядники О. В. Бажан, О. Г. Бажан, Г. В. Боряк, С. І. Власенко. 2017)  Стенограма засідання № 3 Оперативної групи Політбюро ЦК Компартії України 05 травня 1986 року </vt:lpstr>
      <vt:lpstr>Презентація PowerPoint</vt:lpstr>
      <vt:lpstr>Презентація PowerPoint</vt:lpstr>
      <vt:lpstr>Презентація PowerPoint</vt:lpstr>
      <vt:lpstr>Презентація PowerPoint</vt:lpstr>
      <vt:lpstr>Юрій Щербак «Чорнобиль», 1987,  (спогади лікаря «швидкої допомоги»  м. Прип’ять В. Білоконя).   </vt:lpstr>
      <vt:lpstr>Вшановуємо…</vt:lpstr>
      <vt:lpstr>      «Час не гоїть чорнобильські рани», стаття з газети  «Наше місто», квітень 2006 року. Ф. – 93, спр. – 7, арк. - 9. </vt:lpstr>
      <vt:lpstr>Інтерв’ю зі Слінкіною  В. К.,  в інформаційному бюлетені Славутської міської ради «Пульс», 22.04.2010.</vt:lpstr>
      <vt:lpstr>Спогади Слінкіної В. К.  про перебування в Чорнобильській зоні. Ф. – 93, спр. – 3, арк. - 1. </vt:lpstr>
      <vt:lpstr>Презентація PowerPoint</vt:lpstr>
      <vt:lpstr>Світлина учасника ліквідації наслідків аварії на Чорнобильській АЕС,            голови  міської громадської  організації Всеукраїнської громадської організації  «Союз. Чорнобиль. Україна» Слінкіної В.К.                                                                                                                Ф. – 93, спр. – 5, арк. -1. </vt:lpstr>
      <vt:lpstr>Грамота Старокостянтинівської міської ради про нагородження голови громадської організації «Союз. Чорнобиль. Україна»  Слінкіної В.К. Ф. – 93, спр. – 8, арк. - 3.</vt:lpstr>
      <vt:lpstr> </vt:lpstr>
      <vt:lpstr>Висловлюємо велику вдячність та шану за героїзм та самовідданість учасникам ліквідації наслідців аварії на ЧАЕС, які ціною власного життя та здоров'я без вагань та роздумів ліквідовували наслідки аварії та вшановуємо пам'ять полеглих чорнобильців.</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1</dc:creator>
  <cp:lastModifiedBy>1</cp:lastModifiedBy>
  <cp:revision>21</cp:revision>
  <dcterms:created xsi:type="dcterms:W3CDTF">2026-04-21T08:21:29Z</dcterms:created>
  <dcterms:modified xsi:type="dcterms:W3CDTF">2026-04-24T07:57:40Z</dcterms:modified>
</cp:coreProperties>
</file>